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7"/>
  </p:notesMasterIdLst>
  <p:sldIdLst>
    <p:sldId id="479" r:id="rId4"/>
    <p:sldId id="507" r:id="rId5"/>
    <p:sldId id="508" r:id="rId6"/>
    <p:sldId id="260" r:id="rId8"/>
    <p:sldId id="477" r:id="rId9"/>
    <p:sldId id="497" r:id="rId10"/>
    <p:sldId id="509" r:id="rId11"/>
    <p:sldId id="510" r:id="rId12"/>
    <p:sldId id="481" r:id="rId13"/>
    <p:sldId id="487" r:id="rId14"/>
    <p:sldId id="511" r:id="rId15"/>
    <p:sldId id="472" r:id="rId16"/>
    <p:sldId id="493" r:id="rId17"/>
    <p:sldId id="494" r:id="rId18"/>
    <p:sldId id="513" r:id="rId19"/>
    <p:sldId id="512" r:id="rId20"/>
    <p:sldId id="476" r:id="rId21"/>
    <p:sldId id="514" r:id="rId22"/>
    <p:sldId id="496" r:id="rId23"/>
    <p:sldId id="495" r:id="rId24"/>
    <p:sldId id="480"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6" userDrawn="1">
          <p15:clr>
            <a:srgbClr val="A4A3A4"/>
          </p15:clr>
        </p15:guide>
        <p15:guide id="2" pos="38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剑" initials="j" lastIdx="1" clrIdx="0"/>
  <p:cmAuthor id="7" name="梁凌艳" initials="梁" lastIdx="1" clrIdx="0"/>
  <p:cmAuthor id="1" name="office2007" initials="o" lastIdx="4" clrIdx="0"/>
  <p:cmAuthor id="2" name="作者" initials="A" lastIdx="0" clrIdx="1"/>
  <p:cmAuthor id="3" name="丁丽" initials="丁" lastIdx="1" clrIdx="0"/>
  <p:cmAuthor id="4" name="倪" initials="倪" lastIdx="1" clrIdx="0"/>
  <p:cmAuthor id="5" name="未知用户1" initials="未" lastIdx="1" clrIdx="0"/>
  <p:cmAuthor id="6" name="严兰兰" initials="严" lastIdx="1" clrIdx="0"/>
  <p:cmAuthor id="9" name="22754" initials="2" lastIdx="2"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66FF"/>
    <a:srgbClr val="FFFFFF"/>
    <a:srgbClr val="F2F2F2"/>
    <a:srgbClr val="757575"/>
    <a:srgbClr val="D7D7D7"/>
    <a:srgbClr val="CDCDCD"/>
    <a:srgbClr val="C1C1C1"/>
    <a:srgbClr val="D6DCE5"/>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1" autoAdjust="0"/>
    <p:restoredTop sz="95883" autoAdjust="0"/>
  </p:normalViewPr>
  <p:slideViewPr>
    <p:cSldViewPr showGuides="1">
      <p:cViewPr>
        <p:scale>
          <a:sx n="70" d="100"/>
          <a:sy n="70" d="100"/>
        </p:scale>
        <p:origin x="-352" y="-48"/>
      </p:cViewPr>
      <p:guideLst>
        <p:guide orient="horz" pos="2126"/>
        <p:guide pos="385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4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BD142C-C831-44E1-954F-43DBCE4304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13B5E-892A-4F82-B317-C319C0C21FE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Background: How to promote "super water station", different from conventional water stations, should focus on "environmental risk". Then introduce environmental risks from typical water pollution events</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Redrawing</a:t>
            </a:r>
            <a:endParaRPr lang="zh-CN" altLang="en-US" dirty="0"/>
          </a:p>
        </p:txBody>
      </p:sp>
      <p:sp>
        <p:nvSpPr>
          <p:cNvPr id="4" name="灯片编号占位符 3"/>
          <p:cNvSpPr>
            <a:spLocks noGrp="1"/>
          </p:cNvSpPr>
          <p:nvPr>
            <p:ph type="sldNum" sz="quarter" idx="10"/>
          </p:nvPr>
        </p:nvSpPr>
        <p:spPr/>
        <p:txBody>
          <a:bodyPr/>
          <a:lstStyle/>
          <a:p>
            <a:fld id="{9B713B5E-892A-4F82-B317-C319C0C21FE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Background: How to promote "super water station", different from conventional water stations, should focus on "environmental risk". Then introduce environmental risks from typical water pollution events</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a:t>Redrawing</a:t>
            </a:r>
            <a:endParaRPr lang="zh-CN" altLang="en-US" dirty="0"/>
          </a:p>
        </p:txBody>
      </p:sp>
      <p:sp>
        <p:nvSpPr>
          <p:cNvPr id="4" name="灯片编号占位符 3"/>
          <p:cNvSpPr>
            <a:spLocks noGrp="1"/>
          </p:cNvSpPr>
          <p:nvPr>
            <p:ph type="sldNum" sz="quarter" idx="10"/>
          </p:nvPr>
        </p:nvSpPr>
        <p:spPr/>
        <p:txBody>
          <a:bodyPr/>
          <a:lstStyle/>
          <a:p>
            <a:fld id="{9B713B5E-892A-4F82-B317-C319C0C21FE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Background: How to promote "super water station", different from conventional water stations, should focus on "environmental risk". Then introduce environmental risks from typical water pollution events</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Background: How to promote "super water station", different from conventional water stations, should focus on "environmental risk". Then introduce environmental risks from typical water pollution events</a:t>
            </a:r>
            <a:endParaRPr lang="zh-CN" altLang="en-US" b="1" dirty="0">
              <a:solidFill>
                <a:srgbClr val="FF0000"/>
              </a:solidFill>
            </a:endParaRPr>
          </a:p>
        </p:txBody>
      </p:sp>
      <p:sp>
        <p:nvSpPr>
          <p:cNvPr id="4" name="灯片编号占位符 3"/>
          <p:cNvSpPr>
            <a:spLocks noGrp="1"/>
          </p:cNvSpPr>
          <p:nvPr>
            <p:ph type="sldNum" sz="quarter" idx="10"/>
          </p:nvPr>
        </p:nvSpPr>
        <p:spPr/>
        <p:txBody>
          <a:bodyPr/>
          <a:lstStyle/>
          <a:p>
            <a:fld id="{57AA51AB-08B4-4DBA-A8E7-7025AC6835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905000" y="188640"/>
            <a:ext cx="9142040" cy="722510"/>
          </a:xfrm>
        </p:spPr>
        <p:txBody>
          <a:bodyPr>
            <a:normAutofit/>
          </a:bodyPr>
          <a:lstStyle>
            <a:lvl1pPr>
              <a:defRPr sz="1800" b="1">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封面">
    <p:spTree>
      <p:nvGrpSpPr>
        <p:cNvPr id="1" name=""/>
        <p:cNvGrpSpPr/>
        <p:nvPr/>
      </p:nvGrpSpPr>
      <p:grpSpPr>
        <a:xfrm>
          <a:off x="0" y="0"/>
          <a:ext cx="0" cy="0"/>
          <a:chOff x="0" y="0"/>
          <a:chExt cx="0" cy="0"/>
        </a:xfrm>
      </p:grpSpPr>
      <p:sp>
        <p:nvSpPr>
          <p:cNvPr id="23" name="Rectangle 21"/>
          <p:cNvSpPr>
            <a:spLocks noGrp="1" noChangeArrowheads="1"/>
          </p:cNvSpPr>
          <p:nvPr>
            <p:ph type="ctrTitle" sz="quarter"/>
          </p:nvPr>
        </p:nvSpPr>
        <p:spPr bwMode="auto">
          <a:xfrm>
            <a:off x="720000" y="2016000"/>
            <a:ext cx="10776000" cy="720000"/>
          </a:xfrm>
          <a:prstGeom prst="rect">
            <a:avLst/>
          </a:prstGeom>
          <a:extLst>
            <a:ext uri="{909E8E84-426E-40DD-AFC4-6F175D3DCCD1}">
              <a14:hiddenFill xmlns:a14="http://schemas.microsoft.com/office/drawing/2010/main">
                <a:solidFill>
                  <a:schemeClr val="accent1"/>
                </a:solidFill>
              </a14:hiddenFill>
            </a:ext>
          </a:extLst>
        </p:spPr>
        <p:txBody>
          <a:bodyPr lIns="91440" tIns="45720" rIns="91440" bIns="45720" anchor="ctr" anchorCtr="0"/>
          <a:lstStyle>
            <a:lvl1pPr algn="r" rtl="0">
              <a:defRPr sz="2800">
                <a:solidFill>
                  <a:srgbClr val="E60012"/>
                </a:solidFill>
              </a:defRPr>
            </a:lvl1pPr>
          </a:lstStyle>
          <a:p>
            <a:r>
              <a:rPr lang="zh-CN" altLang="en-US"/>
              <a:t>单击此处编辑母版标题样式</a:t>
            </a:r>
            <a:endParaRPr lang="zh-CN" altLang="en-US" dirty="0"/>
          </a:p>
        </p:txBody>
      </p:sp>
      <p:sp>
        <p:nvSpPr>
          <p:cNvPr id="24" name="文本占位符 2"/>
          <p:cNvSpPr>
            <a:spLocks noGrp="1"/>
          </p:cNvSpPr>
          <p:nvPr>
            <p:ph type="body" sz="quarter" idx="11"/>
          </p:nvPr>
        </p:nvSpPr>
        <p:spPr>
          <a:xfrm>
            <a:off x="4080000" y="2736000"/>
            <a:ext cx="7416000" cy="600000"/>
          </a:xfrm>
          <a:prstGeom prst="rect">
            <a:avLst/>
          </a:prstGeom>
        </p:spPr>
        <p:txBody>
          <a:bodyPr anchor="ctr" anchorCtr="0"/>
          <a:lstStyle>
            <a:lvl1pPr marL="0" indent="0" algn="r" defTabSz="881380" rtl="0" eaLnBrk="0" fontAlgn="base" hangingPunct="0">
              <a:spcBef>
                <a:spcPct val="0"/>
              </a:spcBef>
              <a:spcAft>
                <a:spcPct val="0"/>
              </a:spcAft>
              <a:buNone/>
              <a:defRPr lang="zh-CN" altLang="en-US" sz="1800" b="0" dirty="0">
                <a:solidFill>
                  <a:srgbClr val="FF0000"/>
                </a:solidFill>
                <a:latin typeface="+mj-lt"/>
                <a:ea typeface="+mj-ea"/>
                <a:cs typeface="+mj-cs"/>
              </a:defRPr>
            </a:lvl1pPr>
          </a:lstStyle>
          <a:p>
            <a:pPr lvl="0"/>
            <a:r>
              <a:rPr lang="zh-CN" altLang="en-US"/>
              <a:t>单击此处编辑母版文本样式</a:t>
            </a:r>
            <a:endParaRPr lang="zh-CN" altLang="en-US"/>
          </a:p>
        </p:txBody>
      </p:sp>
      <p:sp>
        <p:nvSpPr>
          <p:cNvPr id="11" name="Rectangle 22"/>
          <p:cNvSpPr>
            <a:spLocks noGrp="1" noChangeArrowheads="1"/>
          </p:cNvSpPr>
          <p:nvPr>
            <p:ph type="subTitle" sz="quarter" idx="1"/>
          </p:nvPr>
        </p:nvSpPr>
        <p:spPr>
          <a:xfrm>
            <a:off x="6720000" y="3600016"/>
            <a:ext cx="4776000" cy="864000"/>
          </a:xfrm>
          <a:prstGeom prst="rect">
            <a:avLst/>
          </a:prstGeom>
        </p:spPr>
        <p:txBody>
          <a:bodyPr lIns="91440" tIns="45720" rIns="91440" bIns="45720"/>
          <a:lstStyle>
            <a:lvl1pPr marL="0" marR="0" indent="0" algn="r" defTabSz="981075" rtl="0" eaLnBrk="0" fontAlgn="base" latinLnBrk="0" hangingPunct="0">
              <a:lnSpc>
                <a:spcPct val="100000"/>
              </a:lnSpc>
              <a:spcBef>
                <a:spcPts val="0"/>
              </a:spcBef>
              <a:spcAft>
                <a:spcPct val="0"/>
              </a:spcAft>
              <a:buClr>
                <a:schemeClr val="hlink"/>
              </a:buClr>
              <a:buSzPct val="120000"/>
              <a:buFont typeface="Wingdings" panose="05000000000000000000" pitchFamily="2" charset="2"/>
              <a:buNone/>
              <a:defRPr lang="zh-CN" altLang="en-US" sz="1400" b="0" dirty="0" smtClean="0">
                <a:solidFill>
                  <a:srgbClr val="FF0000"/>
                </a:solidFill>
                <a:latin typeface="+mn-lt"/>
                <a:ea typeface="+mn-ea"/>
                <a:cs typeface="+mn-cs"/>
              </a:defRPr>
            </a:lvl1pPr>
          </a:lstStyle>
          <a:p>
            <a:r>
              <a:rPr lang="zh-CN" altLang="en-US"/>
              <a:t>单击此处编辑母版副标题样式</a:t>
            </a:r>
            <a:endParaRPr lang="zh-CN" altLang="en-US" dirty="0"/>
          </a:p>
        </p:txBody>
      </p:sp>
      <p:pic>
        <p:nvPicPr>
          <p:cNvPr id="20" name="Picture 3"/>
          <p:cNvPicPr>
            <a:picLocks noChangeAspect="1" noChangeArrowheads="1"/>
          </p:cNvPicPr>
          <p:nvPr/>
        </p:nvPicPr>
        <p:blipFill>
          <a:blip r:embed="rId2" cstate="print"/>
          <a:stretch>
            <a:fillRect/>
          </a:stretch>
        </p:blipFill>
        <p:spPr bwMode="auto">
          <a:xfrm>
            <a:off x="9301819" y="260651"/>
            <a:ext cx="2650832" cy="345175"/>
          </a:xfrm>
          <a:prstGeom prst="rect">
            <a:avLst/>
          </a:prstGeom>
          <a:noFill/>
          <a:effectLst>
            <a:outerShdw blurRad="50800" dist="50800" dir="2700000" algn="tl" rotWithShape="0">
              <a:prstClr val="black">
                <a:alpha val="14000"/>
              </a:prstClr>
            </a:outerShdw>
          </a:effectLst>
          <a:extLst>
            <a:ext uri="{909E8E84-426E-40DD-AFC4-6F175D3DCCD1}">
              <a14:hiddenFill xmlns:a14="http://schemas.microsoft.com/office/drawing/2010/main">
                <a:solidFill>
                  <a:srgbClr val="FFFFFF"/>
                </a:solidFill>
              </a14:hiddenFill>
            </a:ext>
          </a:extLst>
        </p:spPr>
      </p:pic>
      <p:grpSp>
        <p:nvGrpSpPr>
          <p:cNvPr id="2" name="组合 12"/>
          <p:cNvGrpSpPr/>
          <p:nvPr/>
        </p:nvGrpSpPr>
        <p:grpSpPr>
          <a:xfrm>
            <a:off x="1" y="0"/>
            <a:ext cx="7920204" cy="6858000"/>
            <a:chOff x="-1" y="0"/>
            <a:chExt cx="5940153" cy="5143500"/>
          </a:xfrm>
        </p:grpSpPr>
        <p:pic>
          <p:nvPicPr>
            <p:cNvPr id="15" name="Picture 3" descr="C:\Users\14006\Desktop\图片2.png"/>
            <p:cNvPicPr>
              <a:picLocks noChangeAspect="1" noChangeArrowheads="1"/>
            </p:cNvPicPr>
            <p:nvPr/>
          </p:nvPicPr>
          <p:blipFill rotWithShape="1">
            <a:blip r:embed="rId3" cstate="print"/>
            <a:srcRect/>
            <a:stretch>
              <a:fillRect/>
            </a:stretch>
          </p:blipFill>
          <p:spPr bwMode="auto">
            <a:xfrm>
              <a:off x="-1" y="0"/>
              <a:ext cx="5515585"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接连接符 16"/>
            <p:cNvCxnSpPr/>
            <p:nvPr/>
          </p:nvCxnSpPr>
          <p:spPr>
            <a:xfrm>
              <a:off x="755576" y="163014"/>
              <a:ext cx="1259473" cy="1259473"/>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816188" y="1059582"/>
              <a:ext cx="1259473" cy="1259473"/>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671205" y="2909708"/>
              <a:ext cx="2268947" cy="2233792"/>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常规页">
    <p:spTree>
      <p:nvGrpSpPr>
        <p:cNvPr id="1" name=""/>
        <p:cNvGrpSpPr/>
        <p:nvPr/>
      </p:nvGrpSpPr>
      <p:grpSpPr>
        <a:xfrm>
          <a:off x="0" y="0"/>
          <a:ext cx="0" cy="0"/>
          <a:chOff x="0" y="0"/>
          <a:chExt cx="0" cy="0"/>
        </a:xfrm>
      </p:grpSpPr>
      <p:sp>
        <p:nvSpPr>
          <p:cNvPr id="4" name="Rectangle 41"/>
          <p:cNvSpPr>
            <a:spLocks noGrp="1" noChangeArrowheads="1"/>
          </p:cNvSpPr>
          <p:nvPr>
            <p:ph type="sldNum" sz="quarter" idx="10"/>
          </p:nvPr>
        </p:nvSpPr>
        <p:spPr>
          <a:xfrm>
            <a:off x="8610600" y="6356355"/>
            <a:ext cx="2743200" cy="365125"/>
          </a:xfrm>
          <a:prstGeom prst="rect">
            <a:avLst/>
          </a:prstGeom>
        </p:spPr>
        <p:txBody>
          <a:bodyPr/>
          <a:lstStyle>
            <a:lvl1pPr>
              <a:defRPr/>
            </a:lvl1pPr>
          </a:lstStyle>
          <a:p>
            <a:fld id="{0C913308-F349-4B6D-A68A-DD1791B4A57B}" type="slidenum">
              <a:rPr lang="zh-CN" altLang="en-US" smtClean="0"/>
            </a:fld>
            <a:endParaRPr lang="zh-CN" altLang="en-US"/>
          </a:p>
        </p:txBody>
      </p:sp>
      <p:sp>
        <p:nvSpPr>
          <p:cNvPr id="6" name="Rectangle 29"/>
          <p:cNvSpPr>
            <a:spLocks noGrp="1" noChangeArrowheads="1"/>
          </p:cNvSpPr>
          <p:nvPr>
            <p:ph type="title"/>
          </p:nvPr>
        </p:nvSpPr>
        <p:spPr bwMode="gray">
          <a:xfrm>
            <a:off x="384000" y="133943"/>
            <a:ext cx="9600000" cy="48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normAutofit/>
          </a:bodyPr>
          <a:lstStyle>
            <a:lvl1pPr algn="l">
              <a:defRPr sz="2000" b="1">
                <a:latin typeface="微软雅黑" panose="020B0503020204020204" pitchFamily="34" charset="-122"/>
                <a:ea typeface="微软雅黑" panose="020B0503020204020204" pitchFamily="34" charset="-122"/>
              </a:defRPr>
            </a:lvl1pPr>
          </a:lstStyle>
          <a:p>
            <a:pPr lvl="0"/>
            <a:r>
              <a:rPr lang="zh-CN" altLang="en-US" dirty="0"/>
              <a:t>单击此处编辑母版标题样式</a:t>
            </a:r>
            <a:endParaRPr lang="en-US" dirty="0"/>
          </a:p>
        </p:txBody>
      </p:sp>
      <p:sp>
        <p:nvSpPr>
          <p:cNvPr id="9" name="Rectangle 3"/>
          <p:cNvSpPr>
            <a:spLocks noGrp="1" noChangeArrowheads="1"/>
          </p:cNvSpPr>
          <p:nvPr>
            <p:ph idx="1"/>
          </p:nvPr>
        </p:nvSpPr>
        <p:spPr bwMode="auto">
          <a:xfrm>
            <a:off x="384000" y="960000"/>
            <a:ext cx="11424000" cy="5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46800" rIns="46800" bIns="46800" numCol="1" anchor="t" anchorCtr="0" compatLnSpc="1"/>
          <a:lstStyle>
            <a:lvl1pPr>
              <a:defRPr sz="1865"/>
            </a:lvl1pPr>
            <a:lvl2pPr>
              <a:defRPr sz="1600"/>
            </a:lvl2pPr>
            <a:lvl3pPr>
              <a:defRPr sz="1600"/>
            </a:lvl3pPr>
            <a:lvl4pPr>
              <a:defRPr sz="1600"/>
            </a:lvl4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封面">
    <p:spTree>
      <p:nvGrpSpPr>
        <p:cNvPr id="1" name=""/>
        <p:cNvGrpSpPr/>
        <p:nvPr/>
      </p:nvGrpSpPr>
      <p:grpSpPr>
        <a:xfrm>
          <a:off x="0" y="0"/>
          <a:ext cx="0" cy="0"/>
          <a:chOff x="0" y="0"/>
          <a:chExt cx="0" cy="0"/>
        </a:xfrm>
      </p:grpSpPr>
      <p:pic>
        <p:nvPicPr>
          <p:cNvPr id="1026" name="Picture 2" descr="G:\业务单元\谱育科技\PPT模板\PPT模板创建\019.5.15确定文件\谱育PPT模板-封面.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36" y="1"/>
            <a:ext cx="12204136" cy="686104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userDrawn="1"/>
        </p:nvSpPr>
        <p:spPr bwMode="auto">
          <a:xfrm rot="1680000">
            <a:off x="-405293" y="2215667"/>
            <a:ext cx="5568000" cy="206400"/>
          </a:xfrm>
          <a:prstGeom prst="rect">
            <a:avLst/>
          </a:prstGeom>
          <a:solidFill>
            <a:srgbClr val="FFFFFF"/>
          </a:solidFill>
          <a:ln w="9525" cap="flat" cmpd="sng" algn="ctr">
            <a:noFill/>
            <a:prstDash val="solid"/>
            <a:round/>
            <a:headEnd type="none" w="med" len="med"/>
            <a:tailEnd type="none" w="med" len="med"/>
          </a:ln>
        </p:spPr>
        <p:txBody>
          <a:bodyPr vert="horz" wrap="none" lIns="0" tIns="0" rIns="95998" bIns="0" numCol="1" rtlCol="0" anchor="ctr" anchorCtr="0" compatLnSpc="1"/>
          <a:lstStyle/>
          <a:p>
            <a:pPr marL="0" marR="0" indent="0" algn="l" defTabSz="12192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a:ln>
                <a:noFill/>
              </a:ln>
              <a:solidFill>
                <a:schemeClr val="tx1"/>
              </a:solidFill>
              <a:effectLst/>
              <a:latin typeface="Arial" panose="020B0604020202020204" pitchFamily="34" charset="0"/>
            </a:endParaRPr>
          </a:p>
        </p:txBody>
      </p:sp>
      <p:sp>
        <p:nvSpPr>
          <p:cNvPr id="5" name="矩形 4"/>
          <p:cNvSpPr/>
          <p:nvPr userDrawn="1"/>
        </p:nvSpPr>
        <p:spPr bwMode="auto">
          <a:xfrm>
            <a:off x="-127869" y="836712"/>
            <a:ext cx="463229" cy="288032"/>
          </a:xfrm>
          <a:prstGeom prst="rect">
            <a:avLst/>
          </a:prstGeom>
          <a:solidFill>
            <a:srgbClr val="FFFFFF"/>
          </a:solidFill>
          <a:ln w="9525" cap="flat" cmpd="sng" algn="ctr">
            <a:noFill/>
            <a:prstDash val="solid"/>
            <a:round/>
            <a:headEnd type="none" w="med" len="med"/>
            <a:tailEnd type="none" w="med" len="med"/>
          </a:ln>
        </p:spPr>
        <p:txBody>
          <a:bodyPr rot="0" spcFirstLastPara="0" vertOverflow="overflow" horzOverflow="overflow" vert="horz" wrap="none" lIns="0" tIns="0" rIns="95998" bIns="0" numCol="1" spcCol="0" rtlCol="0" fromWordArt="0" anchor="ctr" anchorCtr="0" forceAA="0" compatLnSpc="1">
            <a:noAutofit/>
          </a:bodyPr>
          <a:lstStyle/>
          <a:p>
            <a:pPr marL="0" marR="0" lvl="0" indent="0" defTabSz="1219200" eaLnBrk="0" latinLnBrk="0" hangingPunct="0">
              <a:lnSpc>
                <a:spcPct val="100000"/>
              </a:lnSpc>
              <a:buClrTx/>
              <a:buSzTx/>
              <a:buFontTx/>
              <a:buNone/>
            </a:pPr>
            <a:endParaRPr kumimoji="0" lang="zh-CN" altLang="en-US" b="0" i="0" u="none" strike="noStrike" cap="none" normalizeH="0" baseline="0">
              <a:ln>
                <a:noFill/>
              </a:ln>
              <a:effectLst/>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封底">
    <p:spTree>
      <p:nvGrpSpPr>
        <p:cNvPr id="1" name=""/>
        <p:cNvGrpSpPr/>
        <p:nvPr/>
      </p:nvGrpSpPr>
      <p:grpSpPr>
        <a:xfrm>
          <a:off x="0" y="0"/>
          <a:ext cx="0" cy="0"/>
          <a:chOff x="0" y="0"/>
          <a:chExt cx="0" cy="0"/>
        </a:xfrm>
      </p:grpSpPr>
      <p:pic>
        <p:nvPicPr>
          <p:cNvPr id="2050" name="Picture 2" descr="G:\业务单元\谱育科技\PPT模板\PPT模板创建\019.5.15确定文件\谱育PPT模板-封底.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23" y="0"/>
            <a:ext cx="121987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谱育标志横排组合 正常"/>
          <p:cNvPicPr>
            <a:picLocks noChangeAspect="1"/>
          </p:cNvPicPr>
          <p:nvPr userDrawn="1"/>
        </p:nvPicPr>
        <p:blipFill>
          <a:blip r:embed="rId3"/>
          <a:stretch>
            <a:fillRect/>
          </a:stretch>
        </p:blipFill>
        <p:spPr>
          <a:xfrm>
            <a:off x="9744406" y="320039"/>
            <a:ext cx="2147028" cy="279044"/>
          </a:xfrm>
          <a:prstGeom prst="rect">
            <a:avLst/>
          </a:prstGeom>
        </p:spPr>
      </p:pic>
      <p:sp>
        <p:nvSpPr>
          <p:cNvPr id="2" name="TextBox 1"/>
          <p:cNvSpPr txBox="1"/>
          <p:nvPr userDrawn="1"/>
        </p:nvSpPr>
        <p:spPr bwMode="auto">
          <a:xfrm>
            <a:off x="4416491" y="1240883"/>
            <a:ext cx="8112224" cy="2380139"/>
          </a:xfrm>
          <a:prstGeom prst="rect">
            <a:avLst/>
          </a:prstGeom>
          <a:noFill/>
          <a:ln>
            <a:noFill/>
          </a:ln>
        </p:spPr>
        <p:txBody>
          <a:bodyPr vert="horz" wrap="square" lIns="121917" tIns="60958" rIns="121917" bIns="60958" numCol="1" rtlCol="0" anchor="t" anchorCtr="0" compatLnSpc="1">
            <a:spAutoFit/>
          </a:bodyPr>
          <a:lstStyle/>
          <a:p>
            <a:pPr algn="ctr"/>
            <a:r>
              <a:rPr lang="en-US" altLang="zh-CN" sz="14700" b="1" dirty="0">
                <a:solidFill>
                  <a:srgbClr val="F7F7F7"/>
                </a:solidFill>
                <a:latin typeface="+mj-ea"/>
                <a:ea typeface="+mj-ea"/>
              </a:rPr>
              <a:t>Thanks</a:t>
            </a:r>
            <a:endParaRPr lang="zh-CN" altLang="en-US" sz="14700" b="1" dirty="0">
              <a:solidFill>
                <a:srgbClr val="F7F7F7"/>
              </a:solidFill>
              <a:latin typeface="+mj-ea"/>
              <a:ea typeface="+mj-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内容占位符 2"/>
          <p:cNvSpPr>
            <a:spLocks noGrp="1"/>
          </p:cNvSpPr>
          <p:nvPr>
            <p:ph sz="half" idx="11"/>
          </p:nvPr>
        </p:nvSpPr>
        <p:spPr>
          <a:xfrm>
            <a:off x="2160000" y="1680000"/>
            <a:ext cx="7872000" cy="4560000"/>
          </a:xfrm>
        </p:spPr>
        <p:txBody>
          <a:bodyPr/>
          <a:lstStyle>
            <a:lvl1pPr>
              <a:lnSpc>
                <a:spcPct val="100000"/>
              </a:lnSpc>
              <a:defRPr sz="1865">
                <a:solidFill>
                  <a:srgbClr val="4D4D4D"/>
                </a:solidFill>
              </a:defRPr>
            </a:lvl1pPr>
            <a:lvl2pPr>
              <a:lnSpc>
                <a:spcPct val="100000"/>
              </a:lnSpc>
              <a:defRPr sz="1600">
                <a:solidFill>
                  <a:srgbClr val="4D4D4D"/>
                </a:solidFill>
              </a:defRPr>
            </a:lvl2pPr>
            <a:lvl3pPr>
              <a:lnSpc>
                <a:spcPct val="100000"/>
              </a:lnSpc>
              <a:defRPr sz="1600">
                <a:solidFill>
                  <a:srgbClr val="4D4D4D"/>
                </a:solidFill>
              </a:defRPr>
            </a:lvl3pPr>
            <a:lvl4pPr>
              <a:lnSpc>
                <a:spcPct val="100000"/>
              </a:lnSpc>
              <a:defRPr sz="1600">
                <a:solidFill>
                  <a:srgbClr val="4D4D4D"/>
                </a:solidFill>
              </a:defRPr>
            </a:lvl4pPr>
            <a:lvl5pPr>
              <a:lnSpc>
                <a:spcPct val="100000"/>
              </a:lnSpc>
              <a:defRPr sz="1865"/>
            </a:lvl5pPr>
            <a:lvl6pPr>
              <a:defRPr sz="2400"/>
            </a:lvl6pPr>
            <a:lvl7pPr>
              <a:defRPr sz="2400"/>
            </a:lvl7pPr>
            <a:lvl8pPr>
              <a:defRPr sz="2400"/>
            </a:lvl8pPr>
            <a:lvl9pPr>
              <a:defRPr sz="24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3" name="灯片编号占位符 2"/>
          <p:cNvSpPr>
            <a:spLocks noGrp="1"/>
          </p:cNvSpPr>
          <p:nvPr>
            <p:ph type="sldNum" sz="quarter" idx="10"/>
          </p:nvPr>
        </p:nvSpPr>
        <p:spPr/>
        <p:txBody>
          <a:bodyPr/>
          <a:lstStyle/>
          <a:p>
            <a:pPr>
              <a:defRPr/>
            </a:pPr>
            <a:fld id="{D4FE18B1-0DDD-4E8B-8EAA-9840798265F0}" type="slidenum">
              <a:rPr lang="en-US" smtClean="0"/>
            </a:fld>
            <a:endParaRPr lang="en-US" dirty="0"/>
          </a:p>
        </p:txBody>
      </p:sp>
      <p:sp>
        <p:nvSpPr>
          <p:cNvPr id="7" name="Rectangle 29"/>
          <p:cNvSpPr>
            <a:spLocks noGrp="1" noChangeArrowheads="1"/>
          </p:cNvSpPr>
          <p:nvPr>
            <p:ph type="title" hasCustomPrompt="1"/>
          </p:nvPr>
        </p:nvSpPr>
        <p:spPr bwMode="gray">
          <a:xfrm>
            <a:off x="384000" y="192000"/>
            <a:ext cx="9600000" cy="48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dirty="0"/>
              <a:t>标题</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封面">
    <p:spTree>
      <p:nvGrpSpPr>
        <p:cNvPr id="1" name=""/>
        <p:cNvGrpSpPr/>
        <p:nvPr/>
      </p:nvGrpSpPr>
      <p:grpSpPr>
        <a:xfrm>
          <a:off x="0" y="0"/>
          <a:ext cx="0" cy="0"/>
          <a:chOff x="0" y="0"/>
          <a:chExt cx="0" cy="0"/>
        </a:xfrm>
      </p:grpSpPr>
      <p:sp>
        <p:nvSpPr>
          <p:cNvPr id="23" name="Rectangle 21"/>
          <p:cNvSpPr>
            <a:spLocks noGrp="1" noChangeArrowheads="1"/>
          </p:cNvSpPr>
          <p:nvPr>
            <p:ph type="ctrTitle" sz="quarter"/>
          </p:nvPr>
        </p:nvSpPr>
        <p:spPr bwMode="auto">
          <a:xfrm>
            <a:off x="720000" y="2016000"/>
            <a:ext cx="10776000" cy="720000"/>
          </a:xfrm>
          <a:prstGeom prst="rect">
            <a:avLst/>
          </a:prstGeom>
          <a:extLst>
            <a:ext uri="{909E8E84-426E-40DD-AFC4-6F175D3DCCD1}">
              <a14:hiddenFill xmlns:a14="http://schemas.microsoft.com/office/drawing/2010/main">
                <a:solidFill>
                  <a:schemeClr val="accent1"/>
                </a:solidFill>
              </a14:hiddenFill>
            </a:ext>
          </a:extLst>
        </p:spPr>
        <p:txBody>
          <a:bodyPr lIns="91440" tIns="45720" rIns="91440" bIns="45720" anchor="ctr" anchorCtr="0"/>
          <a:lstStyle>
            <a:lvl1pPr algn="r" rtl="0">
              <a:defRPr sz="3200">
                <a:solidFill>
                  <a:schemeClr val="bg1"/>
                </a:solidFill>
              </a:defRPr>
            </a:lvl1pPr>
          </a:lstStyle>
          <a:p>
            <a:r>
              <a:rPr lang="zh-CN" altLang="en-US"/>
              <a:t>单击此处编辑母版标题样式</a:t>
            </a:r>
            <a:endParaRPr lang="zh-CN" altLang="en-US" dirty="0"/>
          </a:p>
        </p:txBody>
      </p:sp>
      <p:sp>
        <p:nvSpPr>
          <p:cNvPr id="24" name="文本占位符 2"/>
          <p:cNvSpPr>
            <a:spLocks noGrp="1"/>
          </p:cNvSpPr>
          <p:nvPr>
            <p:ph type="body" sz="quarter" idx="11"/>
          </p:nvPr>
        </p:nvSpPr>
        <p:spPr>
          <a:xfrm>
            <a:off x="4080000" y="2736000"/>
            <a:ext cx="7416000" cy="600000"/>
          </a:xfrm>
          <a:prstGeom prst="rect">
            <a:avLst/>
          </a:prstGeom>
        </p:spPr>
        <p:txBody>
          <a:bodyPr anchor="ctr" anchorCtr="0"/>
          <a:lstStyle>
            <a:lvl1pPr marL="0" indent="0" algn="r" defTabSz="880745" rtl="0" eaLnBrk="0" fontAlgn="base" hangingPunct="0">
              <a:spcBef>
                <a:spcPct val="0"/>
              </a:spcBef>
              <a:spcAft>
                <a:spcPct val="0"/>
              </a:spcAft>
              <a:buNone/>
              <a:defRPr lang="zh-CN" altLang="en-US" sz="1800" b="0" dirty="0">
                <a:solidFill>
                  <a:schemeClr val="bg1"/>
                </a:solidFill>
                <a:latin typeface="+mj-lt"/>
                <a:ea typeface="+mj-ea"/>
                <a:cs typeface="+mj-cs"/>
              </a:defRPr>
            </a:lvl1pPr>
          </a:lstStyle>
          <a:p>
            <a:pPr lvl="0"/>
            <a:r>
              <a:rPr lang="zh-CN" altLang="en-US"/>
              <a:t>单击此处编辑母版文本样式</a:t>
            </a:r>
            <a:endParaRPr lang="zh-CN" altLang="en-US"/>
          </a:p>
        </p:txBody>
      </p:sp>
      <p:sp>
        <p:nvSpPr>
          <p:cNvPr id="11" name="Rectangle 22"/>
          <p:cNvSpPr>
            <a:spLocks noGrp="1" noChangeArrowheads="1"/>
          </p:cNvSpPr>
          <p:nvPr>
            <p:ph type="subTitle" sz="quarter" idx="1"/>
          </p:nvPr>
        </p:nvSpPr>
        <p:spPr>
          <a:xfrm>
            <a:off x="6720000" y="3600016"/>
            <a:ext cx="4776000" cy="864000"/>
          </a:xfrm>
          <a:prstGeom prst="rect">
            <a:avLst/>
          </a:prstGeom>
        </p:spPr>
        <p:txBody>
          <a:bodyPr lIns="91440" tIns="45720" rIns="91440" bIns="45720"/>
          <a:lstStyle>
            <a:lvl1pPr marL="0" marR="0" indent="0" algn="r" defTabSz="981075" rtl="0" eaLnBrk="0" fontAlgn="base" latinLnBrk="0" hangingPunct="0">
              <a:lnSpc>
                <a:spcPct val="100000"/>
              </a:lnSpc>
              <a:spcBef>
                <a:spcPts val="0"/>
              </a:spcBef>
              <a:spcAft>
                <a:spcPct val="0"/>
              </a:spcAft>
              <a:buClr>
                <a:schemeClr val="hlink"/>
              </a:buClr>
              <a:buSzPct val="120000"/>
              <a:buFont typeface="Wingdings" panose="05000000000000000000" pitchFamily="2" charset="2"/>
              <a:buNone/>
              <a:defRPr lang="zh-CN" altLang="en-US" sz="1400" b="0" dirty="0" smtClean="0">
                <a:solidFill>
                  <a:schemeClr val="bg1"/>
                </a:solidFill>
                <a:latin typeface="+mn-lt"/>
                <a:ea typeface="+mn-ea"/>
                <a:cs typeface="+mn-cs"/>
              </a:defRPr>
            </a:lvl1pPr>
          </a:lstStyle>
          <a:p>
            <a:r>
              <a:rPr lang="zh-CN" altLang="en-US"/>
              <a:t>单击此处编辑母版副标题样式</a:t>
            </a:r>
            <a:endParaRPr lang="zh-CN" altLang="en-US" dirty="0"/>
          </a:p>
        </p:txBody>
      </p:sp>
      <p:pic>
        <p:nvPicPr>
          <p:cNvPr id="6" name="Picture 3"/>
          <p:cNvPicPr>
            <a:picLocks noChangeAspect="1" noChangeArrowheads="1"/>
          </p:cNvPicPr>
          <p:nvPr/>
        </p:nvPicPr>
        <p:blipFill>
          <a:blip r:embed="rId2" cstate="print"/>
          <a:stretch>
            <a:fillRect/>
          </a:stretch>
        </p:blipFill>
        <p:spPr bwMode="auto">
          <a:xfrm>
            <a:off x="9301819" y="260651"/>
            <a:ext cx="2650832" cy="345175"/>
          </a:xfrm>
          <a:prstGeom prst="rect">
            <a:avLst/>
          </a:prstGeom>
          <a:noFill/>
          <a:effectLst>
            <a:outerShdw blurRad="50800" dist="50800" dir="2700000" algn="tl" rotWithShape="0">
              <a:prstClr val="black">
                <a:alpha val="14000"/>
              </a:prstClr>
            </a:outerShdw>
          </a:effectLst>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 y="0"/>
            <a:ext cx="7920204" cy="6858000"/>
            <a:chOff x="-1" y="0"/>
            <a:chExt cx="5940153" cy="5143500"/>
          </a:xfrm>
        </p:grpSpPr>
        <p:pic>
          <p:nvPicPr>
            <p:cNvPr id="7" name="Picture 3" descr="C:\Users\14006\Desktop\图片2.png"/>
            <p:cNvPicPr>
              <a:picLocks noChangeAspect="1" noChangeArrowheads="1"/>
            </p:cNvPicPr>
            <p:nvPr userDrawn="1"/>
          </p:nvPicPr>
          <p:blipFill rotWithShape="1">
            <a:blip r:embed="rId3" cstate="print"/>
            <a:srcRect/>
            <a:stretch>
              <a:fillRect/>
            </a:stretch>
          </p:blipFill>
          <p:spPr bwMode="auto">
            <a:xfrm>
              <a:off x="-1" y="0"/>
              <a:ext cx="5515585"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连接符 7"/>
            <p:cNvCxnSpPr/>
            <p:nvPr userDrawn="1"/>
          </p:nvCxnSpPr>
          <p:spPr>
            <a:xfrm>
              <a:off x="755576" y="163014"/>
              <a:ext cx="1259473" cy="1259473"/>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816188" y="1059582"/>
              <a:ext cx="1259473" cy="1259473"/>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3671205" y="2909708"/>
              <a:ext cx="2268947" cy="2233792"/>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常规页">
    <p:spTree>
      <p:nvGrpSpPr>
        <p:cNvPr id="1" name=""/>
        <p:cNvGrpSpPr/>
        <p:nvPr/>
      </p:nvGrpSpPr>
      <p:grpSpPr>
        <a:xfrm>
          <a:off x="0" y="0"/>
          <a:ext cx="0" cy="0"/>
          <a:chOff x="0" y="0"/>
          <a:chExt cx="0" cy="0"/>
        </a:xfrm>
      </p:grpSpPr>
      <p:sp>
        <p:nvSpPr>
          <p:cNvPr id="4" name="Rectangle 41"/>
          <p:cNvSpPr>
            <a:spLocks noGrp="1" noChangeArrowheads="1"/>
          </p:cNvSpPr>
          <p:nvPr>
            <p:ph type="sldNum" sz="quarter" idx="10"/>
          </p:nvPr>
        </p:nvSpPr>
        <p:spPr/>
        <p:txBody>
          <a:bodyPr/>
          <a:lstStyle>
            <a:lvl1pPr>
              <a:defRPr/>
            </a:lvl1pPr>
          </a:lstStyle>
          <a:p>
            <a:fld id="{AEA4E94D-B2AE-4204-A179-74E55FDE5EDD}" type="slidenum">
              <a:rPr lang="zh-CN" altLang="en-US" smtClean="0"/>
            </a:fld>
            <a:endParaRPr lang="zh-CN" altLang="en-US"/>
          </a:p>
        </p:txBody>
      </p:sp>
      <p:sp>
        <p:nvSpPr>
          <p:cNvPr id="6" name="Rectangle 29"/>
          <p:cNvSpPr>
            <a:spLocks noGrp="1" noChangeArrowheads="1"/>
          </p:cNvSpPr>
          <p:nvPr>
            <p:ph type="title"/>
          </p:nvPr>
        </p:nvSpPr>
        <p:spPr bwMode="gray">
          <a:xfrm>
            <a:off x="384000" y="192000"/>
            <a:ext cx="9600000" cy="48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a:t>单击此处编辑母版标题样式</a:t>
            </a:r>
            <a:endParaRPr lang="en-US" dirty="0"/>
          </a:p>
        </p:txBody>
      </p:sp>
      <p:sp>
        <p:nvSpPr>
          <p:cNvPr id="9" name="Rectangle 3"/>
          <p:cNvSpPr>
            <a:spLocks noGrp="1" noChangeArrowheads="1"/>
          </p:cNvSpPr>
          <p:nvPr>
            <p:ph idx="1"/>
          </p:nvPr>
        </p:nvSpPr>
        <p:spPr bwMode="auto">
          <a:xfrm>
            <a:off x="384000" y="960000"/>
            <a:ext cx="11424000" cy="5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46800" rIns="46800" bIns="46800" numCol="1" anchor="t" anchorCtr="0" compatLnSpc="1"/>
          <a:lstStyle>
            <a:lvl1pPr>
              <a:defRPr sz="1400"/>
            </a:lvl1pPr>
            <a:lvl2pPr>
              <a:defRPr sz="1200"/>
            </a:lvl2pPr>
            <a:lvl3pPr>
              <a:defRPr sz="1200"/>
            </a:lvl3pPr>
            <a:lvl4pPr>
              <a:defRPr sz="1200"/>
            </a:lvl4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p:cSld name="封底">
    <p:spTree>
      <p:nvGrpSpPr>
        <p:cNvPr id="1" name=""/>
        <p:cNvGrpSpPr/>
        <p:nvPr/>
      </p:nvGrpSpPr>
      <p:grpSpPr>
        <a:xfrm>
          <a:off x="0" y="0"/>
          <a:ext cx="0" cy="0"/>
          <a:chOff x="0" y="0"/>
          <a:chExt cx="0" cy="0"/>
        </a:xfrm>
      </p:grpSpPr>
      <p:sp>
        <p:nvSpPr>
          <p:cNvPr id="9" name="矩形 8"/>
          <p:cNvSpPr/>
          <p:nvPr/>
        </p:nvSpPr>
        <p:spPr bwMode="auto">
          <a:xfrm>
            <a:off x="7" y="1772823"/>
            <a:ext cx="12191999" cy="2828807"/>
          </a:xfrm>
          <a:prstGeom prst="rect">
            <a:avLst/>
          </a:prstGeom>
          <a:solidFill>
            <a:srgbClr val="E60012"/>
          </a:solidFill>
          <a:ln w="9525" cap="flat" cmpd="sng" algn="ctr">
            <a:noFill/>
            <a:prstDash val="solid"/>
            <a:round/>
            <a:headEnd type="none" w="med" len="med"/>
            <a:tailEnd type="none" w="med" len="med"/>
          </a:ln>
          <a:effectLst/>
        </p:spPr>
        <p:txBody>
          <a:bodyPr vert="horz" wrap="none" lIns="0" tIns="0" rIns="72000" bIns="0" numCol="1" rtlCol="0" anchor="ctr" anchorCtr="0" compatLnSpc="1"/>
          <a:lstStyle/>
          <a:p>
            <a:pPr defTabSz="914400" eaLnBrk="0" fontAlgn="base" hangingPunct="0">
              <a:spcBef>
                <a:spcPct val="0"/>
              </a:spcBef>
              <a:spcAft>
                <a:spcPct val="0"/>
              </a:spcAft>
            </a:pPr>
            <a:endParaRPr lang="zh-CN" altLang="en-US" sz="1200">
              <a:solidFill>
                <a:srgbClr val="000000"/>
              </a:solidFill>
              <a:latin typeface="Arial" panose="020B0604020202020204" pitchFamily="34" charset="0"/>
              <a:ea typeface="宋体" panose="02010600030101010101" pitchFamily="2" charset="-122"/>
            </a:endParaRPr>
          </a:p>
        </p:txBody>
      </p:sp>
      <p:sp>
        <p:nvSpPr>
          <p:cNvPr id="8" name="TextBox 6"/>
          <p:cNvSpPr txBox="1">
            <a:spLocks noChangeArrowheads="1"/>
          </p:cNvSpPr>
          <p:nvPr/>
        </p:nvSpPr>
        <p:spPr bwMode="auto">
          <a:xfrm>
            <a:off x="4290484" y="2633229"/>
            <a:ext cx="360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anose="020B0604020202020204" pitchFamily="34" charset="0"/>
                <a:ea typeface="微软雅黑" panose="020B0503020204020204" pitchFamily="34" charset="-122"/>
              </a:defRPr>
            </a:lvl1pPr>
            <a:lvl2pPr marL="742950" indent="-285750">
              <a:defRPr sz="1200">
                <a:solidFill>
                  <a:schemeClr val="tx1"/>
                </a:solidFill>
                <a:latin typeface="Arial" panose="020B0604020202020204" pitchFamily="34" charset="0"/>
                <a:ea typeface="微软雅黑" panose="020B0503020204020204" pitchFamily="34" charset="-122"/>
              </a:defRPr>
            </a:lvl2pPr>
            <a:lvl3pPr marL="1143000" indent="-228600">
              <a:defRPr sz="1200">
                <a:solidFill>
                  <a:schemeClr val="tx1"/>
                </a:solidFill>
                <a:latin typeface="Arial" panose="020B0604020202020204" pitchFamily="34" charset="0"/>
                <a:ea typeface="微软雅黑" panose="020B0503020204020204" pitchFamily="34" charset="-122"/>
              </a:defRPr>
            </a:lvl3pPr>
            <a:lvl4pPr marL="1600200" indent="-228600">
              <a:defRPr sz="1200">
                <a:solidFill>
                  <a:schemeClr val="tx1"/>
                </a:solidFill>
                <a:latin typeface="Arial" panose="020B0604020202020204" pitchFamily="34" charset="0"/>
                <a:ea typeface="微软雅黑" panose="020B0503020204020204" pitchFamily="34" charset="-122"/>
              </a:defRPr>
            </a:lvl4pPr>
            <a:lvl5pPr marL="2057400" indent="-228600">
              <a:defRPr sz="1200">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微软雅黑" panose="020B0503020204020204" pitchFamily="34" charset="-122"/>
              </a:defRPr>
            </a:lvl9pPr>
          </a:lstStyle>
          <a:p>
            <a:pPr algn="ctr" eaLnBrk="0" fontAlgn="base" hangingPunct="0">
              <a:spcBef>
                <a:spcPct val="0"/>
              </a:spcBef>
              <a:spcAft>
                <a:spcPct val="0"/>
              </a:spcAft>
              <a:defRPr/>
            </a:pPr>
            <a:r>
              <a:rPr lang="zh-CN" altLang="en-US" sz="4800" b="1" spc="-100" dirty="0">
                <a:solidFill>
                  <a:srgbClr val="FFFFFF"/>
                </a:solidFill>
              </a:rPr>
              <a:t>谢  谢！</a:t>
            </a:r>
            <a:endParaRPr lang="zh-CN" altLang="en-US" sz="4800" b="1" spc="-100"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0B3265-3DAD-4993-9043-C3CCB923D3A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A4E94D-B2AE-4204-A179-74E55FDE5ED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0B3265-3DAD-4993-9043-C3CCB923D3A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A4E94D-B2AE-4204-A179-74E55FDE5ED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自由版式页">
    <p:spTree>
      <p:nvGrpSpPr>
        <p:cNvPr id="1" name=""/>
        <p:cNvGrpSpPr/>
        <p:nvPr/>
      </p:nvGrpSpPr>
      <p:grpSpPr>
        <a:xfrm>
          <a:off x="0" y="0"/>
          <a:ext cx="0" cy="0"/>
          <a:chOff x="0" y="0"/>
          <a:chExt cx="0" cy="0"/>
        </a:xfrm>
      </p:grpSpPr>
      <p:sp>
        <p:nvSpPr>
          <p:cNvPr id="3" name="Rectangle 41"/>
          <p:cNvSpPr>
            <a:spLocks noGrp="1" noChangeArrowheads="1"/>
          </p:cNvSpPr>
          <p:nvPr>
            <p:ph type="sldNum" sz="quarter" idx="10"/>
          </p:nvPr>
        </p:nvSpPr>
        <p:spPr/>
        <p:txBody>
          <a:bodyPr/>
          <a:lstStyle>
            <a:lvl1pPr>
              <a:defRPr/>
            </a:lvl1pPr>
          </a:lstStyle>
          <a:p>
            <a:fld id="{AEA4E94D-B2AE-4204-A179-74E55FDE5EDD}" type="slidenum">
              <a:rPr lang="zh-CN" altLang="en-US" smtClean="0"/>
            </a:fld>
            <a:endParaRPr lang="zh-CN" altLang="en-US"/>
          </a:p>
        </p:txBody>
      </p:sp>
      <p:sp>
        <p:nvSpPr>
          <p:cNvPr id="5" name="Rectangle 29"/>
          <p:cNvSpPr>
            <a:spLocks noGrp="1" noChangeArrowheads="1"/>
          </p:cNvSpPr>
          <p:nvPr>
            <p:ph type="title"/>
          </p:nvPr>
        </p:nvSpPr>
        <p:spPr bwMode="gray">
          <a:xfrm>
            <a:off x="384000" y="192000"/>
            <a:ext cx="9600000" cy="48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a:t>单击此处编辑母版标题样式</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目录页">
    <p:spTree>
      <p:nvGrpSpPr>
        <p:cNvPr id="1" name=""/>
        <p:cNvGrpSpPr/>
        <p:nvPr/>
      </p:nvGrpSpPr>
      <p:grpSpPr>
        <a:xfrm>
          <a:off x="0" y="0"/>
          <a:ext cx="0" cy="0"/>
          <a:chOff x="0" y="0"/>
          <a:chExt cx="0" cy="0"/>
        </a:xfrm>
      </p:grpSpPr>
      <p:sp>
        <p:nvSpPr>
          <p:cNvPr id="6" name="内容占位符 2"/>
          <p:cNvSpPr>
            <a:spLocks noGrp="1"/>
          </p:cNvSpPr>
          <p:nvPr>
            <p:ph sz="half" idx="11"/>
          </p:nvPr>
        </p:nvSpPr>
        <p:spPr>
          <a:xfrm>
            <a:off x="2160000" y="1680000"/>
            <a:ext cx="7872000" cy="4560000"/>
          </a:xfrm>
        </p:spPr>
        <p:txBody>
          <a:bodyPr/>
          <a:lstStyle>
            <a:lvl1pPr>
              <a:lnSpc>
                <a:spcPct val="100000"/>
              </a:lnSpc>
              <a:defRPr sz="1400"/>
            </a:lvl1pPr>
            <a:lvl2pPr>
              <a:lnSpc>
                <a:spcPct val="100000"/>
              </a:lnSpc>
              <a:defRPr sz="1200"/>
            </a:lvl2pPr>
            <a:lvl3pPr>
              <a:lnSpc>
                <a:spcPct val="100000"/>
              </a:lnSpc>
              <a:defRPr sz="1200"/>
            </a:lvl3pPr>
            <a:lvl4pPr>
              <a:lnSpc>
                <a:spcPct val="100000"/>
              </a:lnSpc>
              <a:defRPr sz="1200"/>
            </a:lvl4pPr>
            <a:lvl5pPr>
              <a:lnSpc>
                <a:spcPct val="100000"/>
              </a:lnSpc>
              <a:defRPr sz="14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3" name="灯片编号占位符 2"/>
          <p:cNvSpPr>
            <a:spLocks noGrp="1"/>
          </p:cNvSpPr>
          <p:nvPr>
            <p:ph type="sldNum" sz="quarter" idx="10"/>
          </p:nvPr>
        </p:nvSpPr>
        <p:spPr/>
        <p:txBody>
          <a:bodyPr/>
          <a:lstStyle/>
          <a:p>
            <a:fld id="{AEA4E94D-B2AE-4204-A179-74E55FDE5EDD}" type="slidenum">
              <a:rPr lang="zh-CN" altLang="en-US" smtClean="0"/>
            </a:fld>
            <a:endParaRPr lang="zh-CN" altLang="en-US"/>
          </a:p>
        </p:txBody>
      </p:sp>
      <p:sp>
        <p:nvSpPr>
          <p:cNvPr id="7" name="Rectangle 29"/>
          <p:cNvSpPr>
            <a:spLocks noGrp="1" noChangeArrowheads="1"/>
          </p:cNvSpPr>
          <p:nvPr>
            <p:ph type="title"/>
          </p:nvPr>
        </p:nvSpPr>
        <p:spPr bwMode="gray">
          <a:xfrm>
            <a:off x="384000" y="192000"/>
            <a:ext cx="9600000" cy="480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2000" bIns="0" numCol="1" anchor="ctr" anchorCtr="0" compatLnSpc="1"/>
          <a:lstStyle/>
          <a:p>
            <a:pPr lvl="0"/>
            <a:r>
              <a:rPr lang="zh-CN" altLang="en-US"/>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6.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7.jpeg"/><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0"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67" y="21296"/>
            <a:ext cx="12223199" cy="68367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6"/>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TW"/>
              <a:t>单击此处编辑母版标题样式</a:t>
            </a:r>
            <a:endParaRPr lang="zh-TW"/>
          </a:p>
        </p:txBody>
      </p:sp>
      <p:sp>
        <p:nvSpPr>
          <p:cNvPr id="1027" name="文本占位符 2"/>
          <p:cNvSpPr>
            <a:spLocks noGrp="1" noChangeArrowheads="1"/>
          </p:cNvSpPr>
          <p:nvPr>
            <p:ph type="body" idx="1"/>
          </p:nvPr>
        </p:nvSpPr>
        <p:spPr bwMode="auto">
          <a:xfrm>
            <a:off x="838200" y="1619251"/>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TW"/>
              <a:t>单击此处编辑母版文本样式</a:t>
            </a:r>
            <a:endParaRPr lang="zh-TW"/>
          </a:p>
          <a:p>
            <a:pPr lvl="1"/>
            <a:r>
              <a:rPr lang="zh-TW"/>
              <a:t>第二级</a:t>
            </a:r>
            <a:endParaRPr lang="zh-TW"/>
          </a:p>
          <a:p>
            <a:pPr lvl="2"/>
            <a:r>
              <a:rPr lang="zh-TW"/>
              <a:t>第三级</a:t>
            </a:r>
            <a:endParaRPr lang="zh-TW"/>
          </a:p>
          <a:p>
            <a:pPr lvl="3"/>
            <a:r>
              <a:rPr lang="zh-TW"/>
              <a:t>第四级</a:t>
            </a:r>
            <a:endParaRPr lang="zh-TW"/>
          </a:p>
          <a:p>
            <a:pPr lvl="4"/>
            <a:r>
              <a:rPr lang="zh-TW"/>
              <a:t>第五级</a:t>
            </a:r>
            <a:endParaRPr lang="zh-TW"/>
          </a:p>
        </p:txBody>
      </p:sp>
      <p:sp>
        <p:nvSpPr>
          <p:cNvPr id="1028" name="日期占位符 3"/>
          <p:cNvSpPr>
            <a:spLocks noGrp="1" noChangeArrowheads="1"/>
          </p:cNvSpPr>
          <p:nvPr>
            <p:ph type="dt" sz="half" idx="2"/>
          </p:nvPr>
        </p:nvSpPr>
        <p:spPr bwMode="auto">
          <a:xfrm>
            <a:off x="838200" y="635635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eaLnBrk="1" hangingPunct="1">
              <a:defRPr sz="900">
                <a:solidFill>
                  <a:srgbClr val="898989"/>
                </a:solidFill>
              </a:defRPr>
            </a:lvl1pPr>
          </a:lstStyle>
          <a:p>
            <a:pPr fontAlgn="base">
              <a:spcBef>
                <a:spcPct val="0"/>
              </a:spcBef>
              <a:spcAft>
                <a:spcPct val="0"/>
              </a:spcAft>
            </a:pPr>
            <a:fld id="{E20B3265-3DAD-4993-9043-C3CCB923D3A9}" type="datetimeFigureOut">
              <a:rPr lang="zh-CN" altLang="en-US" smtClean="0">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
        <p:nvSpPr>
          <p:cNvPr id="1029" name="页脚占位符 4"/>
          <p:cNvSpPr>
            <a:spLocks noGrp="1" noChangeArrowheads="1"/>
          </p:cNvSpPr>
          <p:nvPr>
            <p:ph type="ftr" sz="quarter" idx="3"/>
          </p:nvPr>
        </p:nvSpPr>
        <p:spPr bwMode="auto">
          <a:xfrm>
            <a:off x="4038600" y="6356355"/>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ctr" eaLnBrk="1" hangingPunct="1">
              <a:defRPr sz="900">
                <a:solidFill>
                  <a:srgbClr val="898989"/>
                </a:solidFill>
              </a:defRPr>
            </a:lvl1p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1030" name="灯片编号占位符 5"/>
          <p:cNvSpPr>
            <a:spLocks noGrp="1" noChangeArrowheads="1"/>
          </p:cNvSpPr>
          <p:nvPr>
            <p:ph type="sldNum" sz="quarter" idx="4"/>
          </p:nvPr>
        </p:nvSpPr>
        <p:spPr bwMode="auto">
          <a:xfrm>
            <a:off x="8610600" y="6356355"/>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r" eaLnBrk="1" hangingPunct="1">
              <a:defRPr sz="900">
                <a:solidFill>
                  <a:srgbClr val="898989"/>
                </a:solidFill>
              </a:defRPr>
            </a:lvl1pPr>
          </a:lstStyle>
          <a:p>
            <a:pPr fontAlgn="base">
              <a:spcBef>
                <a:spcPct val="0"/>
              </a:spcBef>
              <a:spcAft>
                <a:spcPct val="0"/>
              </a:spcAft>
            </a:pPr>
            <a:fld id="{AEA4E94D-B2AE-4204-A179-74E55FDE5EDD}" type="slidenum">
              <a:rPr lang="zh-CN" altLang="en-US" smtClean="0">
                <a:latin typeface="Arial" panose="020B0604020202020204" pitchFamily="34" charset="0"/>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
        <p:nvSpPr>
          <p:cNvPr id="9" name="矩形 14"/>
          <p:cNvSpPr/>
          <p:nvPr/>
        </p:nvSpPr>
        <p:spPr bwMode="auto">
          <a:xfrm>
            <a:off x="623393" y="765851"/>
            <a:ext cx="11568611" cy="60959"/>
          </a:xfrm>
          <a:custGeom>
            <a:avLst/>
            <a:gdLst>
              <a:gd name="connsiteX0" fmla="*/ 0 w 8845847"/>
              <a:gd name="connsiteY0" fmla="*/ 0 h 18000"/>
              <a:gd name="connsiteX1" fmla="*/ 8845847 w 8845847"/>
              <a:gd name="connsiteY1" fmla="*/ 0 h 18000"/>
              <a:gd name="connsiteX2" fmla="*/ 8845847 w 8845847"/>
              <a:gd name="connsiteY2" fmla="*/ 18000 h 18000"/>
              <a:gd name="connsiteX3" fmla="*/ 0 w 8845847"/>
              <a:gd name="connsiteY3" fmla="*/ 18000 h 18000"/>
              <a:gd name="connsiteX4" fmla="*/ 0 w 8845847"/>
              <a:gd name="connsiteY4" fmla="*/ 0 h 18000"/>
              <a:gd name="connsiteX0-1" fmla="*/ 14288 w 8860135"/>
              <a:gd name="connsiteY0-2" fmla="*/ 0 h 18000"/>
              <a:gd name="connsiteX1-3" fmla="*/ 8860135 w 8860135"/>
              <a:gd name="connsiteY1-4" fmla="*/ 0 h 18000"/>
              <a:gd name="connsiteX2-5" fmla="*/ 8860135 w 8860135"/>
              <a:gd name="connsiteY2-6" fmla="*/ 18000 h 18000"/>
              <a:gd name="connsiteX3-7" fmla="*/ 0 w 8860135"/>
              <a:gd name="connsiteY3-8" fmla="*/ 18000 h 18000"/>
              <a:gd name="connsiteX4-9" fmla="*/ 14288 w 8860135"/>
              <a:gd name="connsiteY4-10"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860135" h="18000">
                <a:moveTo>
                  <a:pt x="14288" y="0"/>
                </a:moveTo>
                <a:lnTo>
                  <a:pt x="8860135" y="0"/>
                </a:lnTo>
                <a:lnTo>
                  <a:pt x="8860135" y="18000"/>
                </a:lnTo>
                <a:lnTo>
                  <a:pt x="0" y="18000"/>
                </a:lnTo>
                <a:lnTo>
                  <a:pt x="14288" y="0"/>
                </a:lnTo>
                <a:close/>
              </a:path>
            </a:pathLst>
          </a:custGeom>
          <a:solidFill>
            <a:srgbClr val="E60012"/>
          </a:solidFill>
          <a:ln w="9525" cap="flat" cmpd="sng" algn="ctr">
            <a:noFill/>
            <a:prstDash val="solid"/>
            <a:round/>
            <a:headEnd type="none" w="med" len="med"/>
            <a:tailEnd type="none" w="med" len="med"/>
          </a:ln>
          <a:effectLst/>
        </p:spPr>
        <p:txBody>
          <a:bodyPr vert="horz" wrap="none" lIns="0" tIns="0" rIns="72000" bIns="0" numCol="1" rtlCol="0" anchor="ctr" anchorCtr="0" compatLnSpc="1"/>
          <a:lstStyle/>
          <a:p>
            <a:pPr defTabSz="914400" eaLnBrk="0" fontAlgn="base" hangingPunct="0">
              <a:spcBef>
                <a:spcPct val="0"/>
              </a:spcBef>
              <a:spcAft>
                <a:spcPct val="0"/>
              </a:spcAft>
            </a:pPr>
            <a:endParaRPr lang="zh-CN" altLang="en-US" sz="1200">
              <a:solidFill>
                <a:srgbClr val="FFFFFF"/>
              </a:solidFill>
              <a:latin typeface="Arial" panose="020B0604020202020204" pitchFamily="34" charset="0"/>
              <a:ea typeface="宋体" panose="02010600030101010101" pitchFamily="2" charset="-122"/>
            </a:endParaRPr>
          </a:p>
        </p:txBody>
      </p:sp>
      <p:pic>
        <p:nvPicPr>
          <p:cNvPr id="10" name="Picture 3"/>
          <p:cNvPicPr>
            <a:picLocks noChangeAspect="1" noChangeArrowheads="1"/>
          </p:cNvPicPr>
          <p:nvPr/>
        </p:nvPicPr>
        <p:blipFill>
          <a:blip r:embed="rId9" cstate="print"/>
          <a:stretch>
            <a:fillRect/>
          </a:stretch>
        </p:blipFill>
        <p:spPr bwMode="auto">
          <a:xfrm>
            <a:off x="9301819" y="260651"/>
            <a:ext cx="2650832" cy="345175"/>
          </a:xfrm>
          <a:prstGeom prst="rect">
            <a:avLst/>
          </a:prstGeom>
          <a:noFill/>
          <a:effectLst>
            <a:outerShdw blurRad="50800" dist="50800" dir="2700000" algn="tl" rotWithShape="0">
              <a:prstClr val="black">
                <a:alpha val="14000"/>
              </a:prstClr>
            </a:outerShdw>
          </a:effectLst>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xStyles>
    <p:titleStyle>
      <a:lvl1pPr algn="l" rtl="0" eaLnBrk="1" fontAlgn="base" hangingPunct="1">
        <a:lnSpc>
          <a:spcPct val="90000"/>
        </a:lnSpc>
        <a:spcBef>
          <a:spcPct val="0"/>
        </a:spcBef>
        <a:spcAft>
          <a:spcPct val="0"/>
        </a:spcAft>
        <a:defRPr sz="3000">
          <a:solidFill>
            <a:schemeClr val="tx1"/>
          </a:solidFill>
          <a:latin typeface="+mj-lt"/>
          <a:ea typeface="+mj-ea"/>
          <a:cs typeface="+mj-cs"/>
        </a:defRPr>
      </a:lvl1pPr>
      <a:lvl2pPr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2pPr>
      <a:lvl3pPr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3pPr>
      <a:lvl4pPr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4pPr>
      <a:lvl5pPr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5pPr>
      <a:lvl6pPr marL="342900"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6pPr>
      <a:lvl7pPr marL="685800"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7pPr>
      <a:lvl8pPr marL="1028700"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8pPr>
      <a:lvl9pPr marL="1371600" algn="l" rtl="0" eaLnBrk="1" fontAlgn="base" hangingPunct="1">
        <a:lnSpc>
          <a:spcPct val="90000"/>
        </a:lnSpc>
        <a:spcBef>
          <a:spcPct val="0"/>
        </a:spcBef>
        <a:spcAft>
          <a:spcPct val="0"/>
        </a:spcAft>
        <a:defRPr sz="3000">
          <a:solidFill>
            <a:schemeClr val="tx1"/>
          </a:solidFill>
          <a:latin typeface="Segoe UI Light" panose="020B0502040204020203" pitchFamily="34" charset="0"/>
          <a:ea typeface="微软雅黑 Light" panose="020B0502040204020203" pitchFamily="2" charset="-122"/>
        </a:defRPr>
      </a:lvl9pPr>
    </p:titleStyle>
    <p:bodyStyle>
      <a:lvl1pPr marL="171450" indent="-171450" algn="l" rtl="0" eaLnBrk="1" fontAlgn="base" hangingPunct="1">
        <a:lnSpc>
          <a:spcPct val="125000"/>
        </a:lnSpc>
        <a:spcBef>
          <a:spcPts val="750"/>
        </a:spcBef>
        <a:spcAft>
          <a:spcPct val="0"/>
        </a:spcAft>
        <a:buFont typeface="Arial" panose="020B0604020202020204" pitchFamily="34" charset="0"/>
        <a:buChar char="•"/>
        <a:defRPr sz="1500">
          <a:solidFill>
            <a:schemeClr val="tx1"/>
          </a:solidFill>
          <a:latin typeface="+mn-lt"/>
          <a:ea typeface="+mn-ea"/>
          <a:cs typeface="+mn-cs"/>
        </a:defRPr>
      </a:lvl1pPr>
      <a:lvl2pPr marL="514350" indent="-171450" algn="l" rtl="0" eaLnBrk="1" fontAlgn="base" hangingPunct="1">
        <a:lnSpc>
          <a:spcPct val="125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rtl="0" eaLnBrk="1" fontAlgn="base" hangingPunct="1">
        <a:lnSpc>
          <a:spcPct val="125000"/>
        </a:lnSpc>
        <a:spcBef>
          <a:spcPts val="375"/>
        </a:spcBef>
        <a:spcAft>
          <a:spcPct val="0"/>
        </a:spcAft>
        <a:buFont typeface="Arial" panose="020B0604020202020204" pitchFamily="34" charset="0"/>
        <a:buChar char="•"/>
        <a:defRPr sz="1200">
          <a:solidFill>
            <a:schemeClr val="tx1"/>
          </a:solidFill>
          <a:latin typeface="+mn-lt"/>
          <a:ea typeface="+mn-ea"/>
        </a:defRPr>
      </a:lvl3pPr>
      <a:lvl4pPr marL="1200150" indent="-171450" algn="l" rtl="0" eaLnBrk="1" fontAlgn="base" hangingPunct="1">
        <a:lnSpc>
          <a:spcPct val="125000"/>
        </a:lnSpc>
        <a:spcBef>
          <a:spcPts val="375"/>
        </a:spcBef>
        <a:spcAft>
          <a:spcPct val="0"/>
        </a:spcAft>
        <a:buFont typeface="Arial" panose="020B0604020202020204" pitchFamily="34" charset="0"/>
        <a:buChar char="•"/>
        <a:defRPr sz="1100">
          <a:solidFill>
            <a:schemeClr val="tx1"/>
          </a:solidFill>
          <a:latin typeface="+mn-lt"/>
          <a:ea typeface="+mn-ea"/>
        </a:defRPr>
      </a:lvl4pPr>
      <a:lvl5pPr marL="1543050" indent="-171450" algn="l" rtl="0" eaLnBrk="1" fontAlgn="base" hangingPunct="1">
        <a:lnSpc>
          <a:spcPct val="125000"/>
        </a:lnSpc>
        <a:spcBef>
          <a:spcPts val="375"/>
        </a:spcBef>
        <a:spcAft>
          <a:spcPct val="0"/>
        </a:spcAft>
        <a:buFont typeface="Arial" panose="020B0604020202020204" pitchFamily="34" charset="0"/>
        <a:buChar char="•"/>
        <a:defRPr sz="1100">
          <a:solidFill>
            <a:schemeClr val="tx1"/>
          </a:solidFill>
          <a:latin typeface="+mn-lt"/>
          <a:ea typeface="+mn-ea"/>
        </a:defRPr>
      </a:lvl5pPr>
      <a:lvl6pPr marL="1885950" indent="-171450" algn="l" rtl="0" eaLnBrk="1" fontAlgn="base" hangingPunct="1">
        <a:lnSpc>
          <a:spcPct val="125000"/>
        </a:lnSpc>
        <a:spcBef>
          <a:spcPts val="375"/>
        </a:spcBef>
        <a:spcAft>
          <a:spcPct val="0"/>
        </a:spcAft>
        <a:buFont typeface="Arial" panose="020B0604020202020204" pitchFamily="34" charset="0"/>
        <a:buChar char="•"/>
        <a:defRPr sz="1100">
          <a:solidFill>
            <a:schemeClr val="tx1"/>
          </a:solidFill>
          <a:latin typeface="+mn-lt"/>
          <a:ea typeface="+mn-ea"/>
        </a:defRPr>
      </a:lvl6pPr>
      <a:lvl7pPr marL="2228850" indent="-171450" algn="l" rtl="0" eaLnBrk="1" fontAlgn="base" hangingPunct="1">
        <a:lnSpc>
          <a:spcPct val="125000"/>
        </a:lnSpc>
        <a:spcBef>
          <a:spcPts val="375"/>
        </a:spcBef>
        <a:spcAft>
          <a:spcPct val="0"/>
        </a:spcAft>
        <a:buFont typeface="Arial" panose="020B0604020202020204" pitchFamily="34" charset="0"/>
        <a:buChar char="•"/>
        <a:defRPr sz="1100">
          <a:solidFill>
            <a:schemeClr val="tx1"/>
          </a:solidFill>
          <a:latin typeface="+mn-lt"/>
          <a:ea typeface="+mn-ea"/>
        </a:defRPr>
      </a:lvl7pPr>
      <a:lvl8pPr marL="2571750" indent="-171450" algn="l" rtl="0" eaLnBrk="1" fontAlgn="base" hangingPunct="1">
        <a:lnSpc>
          <a:spcPct val="125000"/>
        </a:lnSpc>
        <a:spcBef>
          <a:spcPts val="375"/>
        </a:spcBef>
        <a:spcAft>
          <a:spcPct val="0"/>
        </a:spcAft>
        <a:buFont typeface="Arial" panose="020B0604020202020204" pitchFamily="34" charset="0"/>
        <a:buChar char="•"/>
        <a:defRPr sz="1100">
          <a:solidFill>
            <a:schemeClr val="tx1"/>
          </a:solidFill>
          <a:latin typeface="+mn-lt"/>
          <a:ea typeface="+mn-ea"/>
        </a:defRPr>
      </a:lvl8pPr>
      <a:lvl9pPr marL="2914650" indent="-171450" algn="l" rtl="0" eaLnBrk="1" fontAlgn="base" hangingPunct="1">
        <a:lnSpc>
          <a:spcPct val="125000"/>
        </a:lnSpc>
        <a:spcBef>
          <a:spcPts val="375"/>
        </a:spcBef>
        <a:spcAft>
          <a:spcPct val="0"/>
        </a:spcAft>
        <a:buFont typeface="Arial" panose="020B0604020202020204" pitchFamily="34" charset="0"/>
        <a:buChar char="•"/>
        <a:defRPr sz="1100">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png"/><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6.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6.xml"/><Relationship Id="rId4" Type="http://schemas.openxmlformats.org/officeDocument/2006/relationships/image" Target="../media/image16.emf"/><Relationship Id="rId3" Type="http://schemas.openxmlformats.org/officeDocument/2006/relationships/oleObject" Target="../embeddings/oleObject2.bin"/><Relationship Id="rId2" Type="http://schemas.openxmlformats.org/officeDocument/2006/relationships/image" Target="../media/image15.emf"/><Relationship Id="rId1"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6.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16.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1.png"/><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6.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6.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5685" y="4580890"/>
            <a:ext cx="8192770" cy="1739265"/>
          </a:xfrm>
          <a:prstGeom prst="rect">
            <a:avLst/>
          </a:prstGeom>
          <a:noFill/>
        </p:spPr>
        <p:txBody>
          <a:bodyPr wrap="square" rtlCol="0">
            <a:spAutoFit/>
            <a:scene3d>
              <a:camera prst="orthographicFront"/>
              <a:lightRig rig="threePt" dir="t"/>
            </a:scene3d>
            <a:sp3d contourW="12700"/>
          </a:bodyPr>
          <a:p>
            <a:pPr marL="0" marR="0" lvl="0" indent="0" algn="r" defTabSz="914400" rtl="0" eaLnBrk="1" fontAlgn="auto" latinLnBrk="0" hangingPunct="1">
              <a:lnSpc>
                <a:spcPct val="80000"/>
              </a:lnSpc>
              <a:spcBef>
                <a:spcPts val="0"/>
              </a:spcBef>
              <a:spcAft>
                <a:spcPts val="0"/>
              </a:spcAft>
              <a:buClrTx/>
              <a:buSzTx/>
              <a:buFontTx/>
              <a:buNone/>
              <a:defRPr/>
            </a:pPr>
            <a:r>
              <a:rPr lang="zh-CN" altLang="en-US" sz="2800" b="1" kern="100" dirty="0" smtClean="0">
                <a:solidFill>
                  <a:srgbClr val="333333"/>
                </a:solidFill>
                <a:latin typeface="微软雅黑" panose="020B0503020204020204" pitchFamily="34" charset="-122"/>
                <a:ea typeface="微软雅黑" panose="020B0503020204020204" pitchFamily="34" charset="-122"/>
                <a:sym typeface="+mn-ea"/>
              </a:rPr>
              <a:t>SPEC Pro 7000 </a:t>
            </a:r>
            <a:r>
              <a:rPr lang="en-US" altLang="zh-CN" sz="2800" b="1" kern="100" dirty="0" smtClean="0">
                <a:solidFill>
                  <a:srgbClr val="333333"/>
                </a:solidFill>
                <a:latin typeface="微软雅黑" panose="020B0503020204020204" pitchFamily="34" charset="-122"/>
                <a:ea typeface="微软雅黑" panose="020B0503020204020204" pitchFamily="34" charset="-122"/>
                <a:sym typeface="+mn-ea"/>
              </a:rPr>
              <a:t>p</a:t>
            </a:r>
            <a:r>
              <a:rPr lang="zh-CN" altLang="en-US" sz="2800" b="1" kern="100" dirty="0" smtClean="0">
                <a:solidFill>
                  <a:srgbClr val="333333"/>
                </a:solidFill>
                <a:latin typeface="微软雅黑" panose="020B0503020204020204" pitchFamily="34" charset="-122"/>
                <a:ea typeface="微软雅黑" panose="020B0503020204020204" pitchFamily="34" charset="-122"/>
                <a:sym typeface="+mn-ea"/>
              </a:rPr>
              <a:t>rotective type inductively coupled plasma mass spectrometer</a:t>
            </a:r>
            <a:endParaRPr lang="zh-CN" altLang="en-US" sz="2800" b="1" noProof="0" dirty="0">
              <a:ln>
                <a:noFill/>
              </a:ln>
              <a:solidFill>
                <a:srgbClr val="333333"/>
              </a:solidFill>
              <a:effectLst/>
              <a:uLnTx/>
              <a:uFillTx/>
              <a:latin typeface="Arial" panose="020B0604020202020204"/>
              <a:ea typeface="微软雅黑" panose="020B0503020204020204" pitchFamily="34" charset="-122"/>
              <a:sym typeface="+mn-ea"/>
            </a:endParaRPr>
          </a:p>
          <a:p>
            <a:pPr marL="0" marR="0" lvl="0" indent="0" algn="r" defTabSz="914400" rtl="0" eaLnBrk="1" fontAlgn="auto" latinLnBrk="0" hangingPunct="1">
              <a:lnSpc>
                <a:spcPct val="80000"/>
              </a:lnSpc>
              <a:spcBef>
                <a:spcPts val="0"/>
              </a:spcBef>
              <a:spcAft>
                <a:spcPts val="0"/>
              </a:spcAft>
              <a:buClrTx/>
              <a:buSzTx/>
              <a:buFontTx/>
              <a:buNone/>
              <a:defRPr/>
            </a:pPr>
            <a:endParaRPr lang="zh-CN" altLang="en-US" sz="1600" b="1" noProof="0" dirty="0">
              <a:ln>
                <a:noFill/>
              </a:ln>
              <a:solidFill>
                <a:srgbClr val="333333"/>
              </a:solidFill>
              <a:effectLst/>
              <a:uLnTx/>
              <a:uFillTx/>
              <a:latin typeface="Arial" panose="020B0604020202020204"/>
              <a:ea typeface="微软雅黑" panose="020B0503020204020204" pitchFamily="34" charset="-122"/>
              <a:sym typeface="+mn-ea"/>
            </a:endParaRPr>
          </a:p>
          <a:p>
            <a:pPr marL="0" marR="0" lvl="0" indent="0" algn="r" defTabSz="914400" rtl="0" eaLnBrk="1" fontAlgn="auto" latinLnBrk="0" hangingPunct="1">
              <a:lnSpc>
                <a:spcPct val="8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333333"/>
              </a:solidFill>
              <a:effectLst/>
              <a:uLnTx/>
              <a:uFillTx/>
              <a:latin typeface="Arial" panose="020B0604020202020204"/>
              <a:ea typeface="微软雅黑" panose="020B0503020204020204" pitchFamily="34" charset="-122"/>
              <a:cs typeface="+mn-cs"/>
              <a:sym typeface="+mn-ea"/>
            </a:endParaRPr>
          </a:p>
          <a:p>
            <a:pPr marL="0" marR="0" lvl="0" indent="0" algn="r" defTabSz="914400" rtl="0" eaLnBrk="1" fontAlgn="auto" latinLnBrk="0" hangingPunct="1">
              <a:lnSpc>
                <a:spcPct val="80000"/>
              </a:lnSpc>
              <a:spcBef>
                <a:spcPts val="0"/>
              </a:spcBef>
              <a:spcAft>
                <a:spcPts val="0"/>
              </a:spcAft>
              <a:buClrTx/>
              <a:buSzTx/>
              <a:buFontTx/>
              <a:buNone/>
              <a:defRPr/>
            </a:pPr>
            <a:endParaRPr kumimoji="0" lang="en-US" altLang="zh-CN" sz="1600" b="1" i="0" u="none" strike="noStrike" kern="1200" cap="none" spc="0" normalizeH="0" baseline="0" noProof="0" dirty="0">
              <a:ln>
                <a:noFill/>
              </a:ln>
              <a:solidFill>
                <a:srgbClr val="333333"/>
              </a:solidFill>
              <a:effectLst/>
              <a:uLnTx/>
              <a:uFillTx/>
              <a:latin typeface="Arial" panose="020B0604020202020204"/>
              <a:ea typeface="微软雅黑" panose="020B0503020204020204" pitchFamily="34" charset="-122"/>
              <a:cs typeface="+mn-cs"/>
              <a:sym typeface="+mn-ea"/>
            </a:endParaRPr>
          </a:p>
          <a:p>
            <a:pPr marL="0" marR="0" lvl="0" indent="0" algn="r" defTabSz="914400" rtl="0" eaLnBrk="1" fontAlgn="auto" latinLnBrk="0" hangingPunct="1">
              <a:lnSpc>
                <a:spcPct val="80000"/>
              </a:lnSpc>
              <a:spcBef>
                <a:spcPts val="0"/>
              </a:spcBef>
              <a:spcAft>
                <a:spcPts val="0"/>
              </a:spcAft>
              <a:buClrTx/>
              <a:buSzTx/>
              <a:buFontTx/>
              <a:buNone/>
              <a:defRPr/>
            </a:pPr>
            <a:r>
              <a:rPr kumimoji="0" lang="zh-CN" sz="1600"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rPr>
              <a:t>Hangzhou </a:t>
            </a:r>
            <a:r>
              <a:rPr kumimoji="0" lang="en-US" altLang="zh-CN" sz="1600"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rPr>
              <a:t>EXPEC</a:t>
            </a:r>
            <a:r>
              <a:rPr kumimoji="0" lang="zh-CN" sz="1600"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rPr>
              <a:t> Technology Co., LTD</a:t>
            </a:r>
            <a:endParaRPr kumimoji="0" lang="zh-CN" sz="1600"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endParaRPr>
          </a:p>
          <a:p>
            <a:pPr marL="0" marR="0" lvl="0" indent="0" algn="r" defTabSz="914400" rtl="0" eaLnBrk="1" fontAlgn="auto" latinLnBrk="0" hangingPunct="1">
              <a:lnSpc>
                <a:spcPct val="70000"/>
              </a:lnSpc>
              <a:spcBef>
                <a:spcPts val="0"/>
              </a:spcBef>
              <a:spcAft>
                <a:spcPts val="0"/>
              </a:spcAft>
              <a:buClrTx/>
              <a:buSzTx/>
              <a:buFontTx/>
              <a:buNone/>
              <a:defRPr/>
            </a:pPr>
            <a:endParaRPr kumimoji="0" lang="zh-CN" altLang="zh-CN" sz="1600" b="1" i="0" u="none" strike="noStrike" kern="1200" cap="none" spc="0" normalizeH="0" baseline="0" noProof="0" dirty="0">
              <a:ln>
                <a:noFill/>
              </a:ln>
              <a:solidFill>
                <a:srgbClr val="333333"/>
              </a:solidFill>
              <a:effectLst/>
              <a:uLnTx/>
              <a:uFillTx/>
              <a:latin typeface="+mj-lt"/>
              <a:ea typeface="微软雅黑" panose="020B0503020204020204" pitchFamily="34" charset="-122"/>
              <a:cs typeface="+mj-l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32656"/>
            <a:ext cx="10972800" cy="562074"/>
          </a:xfrm>
        </p:spPr>
        <p:txBody>
          <a:bodyPr lIns="0" tIns="0" rIns="72000" bIns="0">
            <a:normAutofit/>
          </a:bodyPr>
          <a:lstStyle/>
          <a:p>
            <a:pPr algn="l">
              <a:buClrTx/>
              <a:buSzTx/>
              <a:buFontTx/>
            </a:pPr>
            <a:r>
              <a:rPr lang="zh-CN" altLang="en-US" sz="2400" b="1" kern="0">
                <a:solidFill>
                  <a:srgbClr val="5F5F5F"/>
                </a:solidFill>
              </a:rPr>
              <a:t>Protective ICP-MS SPEC Pro 7000, product features</a:t>
            </a:r>
            <a:endParaRPr lang="zh-CN" altLang="en-US" sz="2400" b="1" kern="0">
              <a:solidFill>
                <a:srgbClr val="5F5F5F"/>
              </a:solidFill>
            </a:endParaRPr>
          </a:p>
        </p:txBody>
      </p:sp>
      <p:sp>
        <p:nvSpPr>
          <p:cNvPr id="5" name="圆角矩形 4"/>
          <p:cNvSpPr>
            <a:spLocks noChangeArrowheads="1"/>
          </p:cNvSpPr>
          <p:nvPr>
            <p:custDataLst>
              <p:tags r:id="rId1"/>
            </p:custDataLst>
          </p:nvPr>
        </p:nvSpPr>
        <p:spPr bwMode="auto">
          <a:xfrm>
            <a:off x="678235" y="1436001"/>
            <a:ext cx="2935369" cy="639789"/>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eaLnBrk="1" hangingPunct="1">
              <a:lnSpc>
                <a:spcPct val="100000"/>
              </a:lnSpc>
              <a:spcBef>
                <a:spcPct val="0"/>
              </a:spcBef>
              <a:buFont typeface="Calibri" panose="020F0502020204030204" pitchFamily="34" charset="0"/>
              <a:buNone/>
            </a:pPr>
            <a:r>
              <a:rPr lang="zh-CN" altLang="en-US"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Efficient sample injection system</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a:spLocks noChangeArrowheads="1"/>
          </p:cNvSpPr>
          <p:nvPr>
            <p:custDataLst>
              <p:tags r:id="rId2"/>
            </p:custDataLst>
          </p:nvPr>
        </p:nvSpPr>
        <p:spPr bwMode="auto">
          <a:xfrm>
            <a:off x="4326732" y="1436001"/>
            <a:ext cx="2935369" cy="639789"/>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eaLnBrk="1" hangingPunct="1">
              <a:lnSpc>
                <a:spcPct val="100000"/>
              </a:lnSpc>
              <a:spcBef>
                <a:spcPct val="0"/>
              </a:spcBef>
              <a:buFont typeface="Calibri" panose="020F0502020204030204" pitchFamily="34" charset="0"/>
              <a:buNone/>
            </a:pPr>
            <a:r>
              <a:rPr lang="zh-CN" altLang="en-US" sz="16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Stable ICP, and the ion source</a:t>
            </a:r>
            <a:endPar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a:spLocks noChangeArrowheads="1"/>
          </p:cNvSpPr>
          <p:nvPr>
            <p:custDataLst>
              <p:tags r:id="rId3"/>
            </p:custDataLst>
          </p:nvPr>
        </p:nvSpPr>
        <p:spPr bwMode="auto">
          <a:xfrm>
            <a:off x="7994408" y="1432633"/>
            <a:ext cx="2935369" cy="639789"/>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a:lnSpc>
                <a:spcPct val="100000"/>
              </a:lnSpc>
              <a:spcBef>
                <a:spcPct val="0"/>
              </a:spcBef>
              <a:buNone/>
            </a:pPr>
            <a:r>
              <a:rPr lang="zh-CN" altLang="en-US" sz="1600" dirty="0" smtClean="0">
                <a:solidFill>
                  <a:schemeClr val="bg1"/>
                </a:solidFill>
                <a:latin typeface="微软雅黑" panose="020B0503020204020204" pitchFamily="34" charset="-122"/>
                <a:ea typeface="微软雅黑" panose="020B0503020204020204" pitchFamily="34" charset="-122"/>
              </a:rPr>
              <a:t>Reliable double-conical ion interface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a:spLocks noChangeArrowheads="1"/>
          </p:cNvSpPr>
          <p:nvPr>
            <p:custDataLst>
              <p:tags r:id="rId4"/>
            </p:custDataLst>
          </p:nvPr>
        </p:nvSpPr>
        <p:spPr bwMode="auto">
          <a:xfrm>
            <a:off x="563439" y="4193395"/>
            <a:ext cx="2935369" cy="639789"/>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a:lnSpc>
                <a:spcPct val="100000"/>
              </a:lnSpc>
              <a:spcBef>
                <a:spcPct val="0"/>
              </a:spcBef>
              <a:buNone/>
            </a:pPr>
            <a:r>
              <a:rPr lang="zh-CN" altLang="en-US" sz="1600" dirty="0" smtClean="0">
                <a:solidFill>
                  <a:schemeClr val="bg1"/>
                </a:solidFill>
                <a:latin typeface="微软雅黑" panose="020B0503020204020204" pitchFamily="34" charset="-122"/>
                <a:ea typeface="微软雅黑" panose="020B0503020204020204" pitchFamily="34" charset="-122"/>
              </a:rPr>
              <a:t>Composite ion transport system</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a:spLocks noChangeArrowheads="1"/>
          </p:cNvSpPr>
          <p:nvPr>
            <p:custDataLst>
              <p:tags r:id="rId5"/>
            </p:custDataLst>
          </p:nvPr>
        </p:nvSpPr>
        <p:spPr bwMode="auto">
          <a:xfrm>
            <a:off x="4250479" y="4193395"/>
            <a:ext cx="2935369" cy="639789"/>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a:lnSpc>
                <a:spcPct val="100000"/>
              </a:lnSpc>
              <a:spcBef>
                <a:spcPct val="0"/>
              </a:spcBef>
              <a:buNone/>
            </a:pPr>
            <a:r>
              <a:rPr lang="zh-CN" altLang="en-US" sz="1600" dirty="0" smtClean="0">
                <a:solidFill>
                  <a:schemeClr val="bg1"/>
                </a:solidFill>
                <a:latin typeface="微软雅黑" panose="020B0503020204020204" pitchFamily="34" charset="-122"/>
                <a:ea typeface="微软雅黑" panose="020B0503020204020204" pitchFamily="34" charset="-122"/>
              </a:rPr>
              <a:t>High-speed dynamic collision reaction pool</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圆角矩形 9"/>
          <p:cNvSpPr>
            <a:spLocks noChangeArrowheads="1"/>
          </p:cNvSpPr>
          <p:nvPr>
            <p:custDataLst>
              <p:tags r:id="rId6"/>
            </p:custDataLst>
          </p:nvPr>
        </p:nvSpPr>
        <p:spPr bwMode="auto">
          <a:xfrm>
            <a:off x="7953787" y="4193395"/>
            <a:ext cx="3311698" cy="639789"/>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0" tIns="0" rIns="0" bIns="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a:lnSpc>
                <a:spcPct val="100000"/>
              </a:lnSpc>
              <a:spcBef>
                <a:spcPct val="0"/>
              </a:spcBef>
              <a:buNone/>
            </a:pPr>
            <a:r>
              <a:rPr lang="zh-CN" altLang="en-US" sz="1600" dirty="0" smtClean="0">
                <a:solidFill>
                  <a:schemeClr val="bg1"/>
                </a:solidFill>
                <a:latin typeface="微软雅黑" panose="020B0503020204020204" pitchFamily="34" charset="-122"/>
                <a:ea typeface="微软雅黑" panose="020B0503020204020204" pitchFamily="34" charset="-122"/>
              </a:rPr>
              <a:t>High-precision quadrupole mass analyzer</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962095" y="2556014"/>
            <a:ext cx="1758315" cy="306705"/>
          </a:xfrm>
          <a:prstGeom prst="rect">
            <a:avLst/>
          </a:prstGeom>
        </p:spPr>
        <p:txBody>
          <a:bodyPr wrap="none">
            <a:spAutoFit/>
          </a:bodyPr>
          <a:lstStyle/>
          <a:p>
            <a:pPr marL="12700">
              <a:lnSpc>
                <a:spcPct val="100000"/>
              </a:lnSpc>
              <a:spcBef>
                <a:spcPts val="100"/>
              </a:spcBef>
            </a:pPr>
            <a:r>
              <a:rPr lang="zh-CN" altLang="en-US" sz="1400" b="1" spc="85" dirty="0">
                <a:solidFill>
                  <a:srgbClr val="EA5520"/>
                </a:solidFill>
                <a:latin typeface="微软雅黑" panose="020B0503020204020204" pitchFamily="34" charset="-122"/>
                <a:cs typeface="微软雅黑" panose="020B0503020204020204" pitchFamily="34" charset="-122"/>
              </a:rPr>
              <a:t>Split torch tube</a:t>
            </a:r>
            <a:endParaRPr lang="zh-CN" altLang="en-US" sz="1400" dirty="0">
              <a:latin typeface="微软雅黑" panose="020B0503020204020204" pitchFamily="34" charset="-122"/>
              <a:cs typeface="微软雅黑" panose="020B0503020204020204" pitchFamily="34" charset="-122"/>
            </a:endParaRPr>
          </a:p>
        </p:txBody>
      </p:sp>
      <p:sp>
        <p:nvSpPr>
          <p:cNvPr id="12" name="矩形 11"/>
          <p:cNvSpPr/>
          <p:nvPr/>
        </p:nvSpPr>
        <p:spPr>
          <a:xfrm>
            <a:off x="918662" y="3068761"/>
            <a:ext cx="2980055" cy="306705"/>
          </a:xfrm>
          <a:prstGeom prst="rect">
            <a:avLst/>
          </a:prstGeom>
        </p:spPr>
        <p:txBody>
          <a:bodyPr wrap="none">
            <a:spAutoFit/>
          </a:bodyPr>
          <a:lstStyle/>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Full MFC gas control system</a:t>
            </a:r>
            <a:endParaRPr lang="zh-CN" altLang="en-US" sz="1400" b="1" spc="80" dirty="0">
              <a:solidFill>
                <a:srgbClr val="EA5520"/>
              </a:solidFill>
              <a:latin typeface="微软雅黑" panose="020B0503020204020204" pitchFamily="34" charset="-122"/>
              <a:cs typeface="微软雅黑" panose="020B0503020204020204" pitchFamily="34" charset="-122"/>
            </a:endParaRPr>
          </a:p>
        </p:txBody>
      </p:sp>
      <p:sp>
        <p:nvSpPr>
          <p:cNvPr id="13" name="矩形 12"/>
          <p:cNvSpPr/>
          <p:nvPr/>
        </p:nvSpPr>
        <p:spPr>
          <a:xfrm>
            <a:off x="911180" y="3582133"/>
            <a:ext cx="3489325" cy="306705"/>
          </a:xfrm>
          <a:prstGeom prst="rect">
            <a:avLst/>
          </a:prstGeom>
        </p:spPr>
        <p:txBody>
          <a:bodyPr wrap="none">
            <a:spAutoFit/>
          </a:bodyPr>
          <a:lstStyle/>
          <a:p>
            <a:r>
              <a:rPr lang="zh-CN" altLang="en-US" sz="1400" b="1" spc="80" dirty="0">
                <a:solidFill>
                  <a:srgbClr val="EA5520"/>
                </a:solidFill>
                <a:latin typeface="微软雅黑" panose="020B0503020204020204" pitchFamily="34" charset="-122"/>
                <a:cs typeface="微软雅黑" panose="020B0503020204020204" pitchFamily="34" charset="-122"/>
              </a:rPr>
              <a:t>Argon gas in-line dilution system</a:t>
            </a:r>
            <a:endParaRPr lang="zh-CN" altLang="en-US" sz="1400" b="1" spc="80" dirty="0">
              <a:solidFill>
                <a:srgbClr val="EA5520"/>
              </a:solidFill>
              <a:latin typeface="微软雅黑" panose="020B0503020204020204" pitchFamily="34" charset="-122"/>
              <a:cs typeface="微软雅黑" panose="020B0503020204020204" pitchFamily="34" charset="-122"/>
            </a:endParaRPr>
          </a:p>
        </p:txBody>
      </p:sp>
      <p:sp>
        <p:nvSpPr>
          <p:cNvPr id="14" name="矩形 13"/>
          <p:cNvSpPr/>
          <p:nvPr/>
        </p:nvSpPr>
        <p:spPr>
          <a:xfrm>
            <a:off x="4326657" y="2590812"/>
            <a:ext cx="3088005" cy="534670"/>
          </a:xfrm>
          <a:prstGeom prst="rect">
            <a:avLst/>
          </a:prstGeom>
        </p:spPr>
        <p:txBody>
          <a:bodyPr wrap="none">
            <a:spAutoFit/>
          </a:bodyPr>
          <a:lstStyle/>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Patent of the self-excited </a:t>
            </a:r>
            <a:endParaRPr lang="zh-CN" altLang="en-US" sz="1400" b="1" spc="80" dirty="0">
              <a:solidFill>
                <a:srgbClr val="EA5520"/>
              </a:solidFill>
              <a:latin typeface="微软雅黑" panose="020B0503020204020204" pitchFamily="34" charset="-122"/>
              <a:cs typeface="微软雅黑" panose="020B0503020204020204" pitchFamily="34" charset="-122"/>
            </a:endParaRPr>
          </a:p>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all-solid-state ICP, ion source</a:t>
            </a:r>
            <a:endParaRPr lang="zh-CN" altLang="en-US" sz="1400" b="1" spc="80" dirty="0">
              <a:solidFill>
                <a:srgbClr val="EA5520"/>
              </a:solidFill>
              <a:latin typeface="微软雅黑" panose="020B0503020204020204" pitchFamily="34" charset="-122"/>
              <a:cs typeface="微软雅黑" panose="020B0503020204020204" pitchFamily="34" charset="-122"/>
            </a:endParaRPr>
          </a:p>
        </p:txBody>
      </p:sp>
      <p:sp>
        <p:nvSpPr>
          <p:cNvPr id="15" name="矩形 14"/>
          <p:cNvSpPr/>
          <p:nvPr/>
        </p:nvSpPr>
        <p:spPr>
          <a:xfrm>
            <a:off x="4418102" y="3185463"/>
            <a:ext cx="1843405" cy="306705"/>
          </a:xfrm>
          <a:prstGeom prst="rect">
            <a:avLst/>
          </a:prstGeom>
        </p:spPr>
        <p:txBody>
          <a:bodyPr wrap="none">
            <a:spAutoFit/>
          </a:bodyPr>
          <a:lstStyle/>
          <a:p>
            <a:pPr marL="12700">
              <a:lnSpc>
                <a:spcPct val="100000"/>
              </a:lnSpc>
              <a:spcBef>
                <a:spcPts val="100"/>
              </a:spcBef>
            </a:pPr>
            <a:r>
              <a:rPr lang="en-US" altLang="zh-CN" sz="1400" b="1" spc="75" dirty="0" err="1">
                <a:solidFill>
                  <a:srgbClr val="EA5520"/>
                </a:solidFill>
                <a:latin typeface="微软雅黑" panose="020B0503020204020204" pitchFamily="34" charset="-122"/>
                <a:cs typeface="微软雅黑" panose="020B0503020204020204" pitchFamily="34" charset="-122"/>
              </a:rPr>
              <a:t>iStandby </a:t>
            </a:r>
            <a:r>
              <a:rPr lang="en-US" altLang="zh-CN" sz="1400" b="1" spc="75" dirty="0" err="1">
                <a:solidFill>
                  <a:srgbClr val="EA5520"/>
                </a:solidFill>
                <a:latin typeface="微软雅黑" panose="020B0503020204020204" pitchFamily="34" charset="-122"/>
                <a:cs typeface="微软雅黑" panose="020B0503020204020204" pitchFamily="34" charset="-122"/>
              </a:rPr>
              <a:t>pattern</a:t>
            </a:r>
            <a:endParaRPr lang="en-US" altLang="zh-CN" sz="1400" b="1" spc="75" dirty="0" err="1">
              <a:solidFill>
                <a:srgbClr val="EA5520"/>
              </a:solidFill>
              <a:latin typeface="微软雅黑" panose="020B0503020204020204" pitchFamily="34" charset="-122"/>
              <a:cs typeface="微软雅黑" panose="020B0503020204020204" pitchFamily="34" charset="-122"/>
            </a:endParaRPr>
          </a:p>
        </p:txBody>
      </p:sp>
      <p:sp>
        <p:nvSpPr>
          <p:cNvPr id="16" name="矩形 15"/>
          <p:cNvSpPr/>
          <p:nvPr/>
        </p:nvSpPr>
        <p:spPr>
          <a:xfrm>
            <a:off x="8120294" y="2520531"/>
            <a:ext cx="3519170" cy="306705"/>
          </a:xfrm>
          <a:prstGeom prst="rect">
            <a:avLst/>
          </a:prstGeom>
        </p:spPr>
        <p:txBody>
          <a:bodyPr wrap="none">
            <a:spAutoFit/>
          </a:bodyPr>
          <a:lstStyle/>
          <a:p>
            <a:pPr marL="12700">
              <a:lnSpc>
                <a:spcPct val="100000"/>
              </a:lnSpc>
              <a:spcBef>
                <a:spcPts val="725"/>
              </a:spcBef>
            </a:pPr>
            <a:r>
              <a:rPr lang="zh-CN" altLang="en-US" sz="1400" b="1" spc="80" dirty="0">
                <a:solidFill>
                  <a:srgbClr val="EA5520"/>
                </a:solidFill>
                <a:latin typeface="微软雅黑" panose="020B0503020204020204" pitchFamily="34" charset="-122"/>
                <a:cs typeface="微软雅黑" panose="020B0503020204020204" pitchFamily="34" charset="-122"/>
              </a:rPr>
              <a:t>Optimize the ion interface design</a:t>
            </a:r>
            <a:endParaRPr lang="zh-CN" altLang="en-US" sz="1400" dirty="0">
              <a:latin typeface="微软雅黑" panose="020B0503020204020204" pitchFamily="34" charset="-122"/>
              <a:cs typeface="微软雅黑" panose="020B0503020204020204" pitchFamily="34" charset="-122"/>
            </a:endParaRPr>
          </a:p>
        </p:txBody>
      </p:sp>
      <p:sp>
        <p:nvSpPr>
          <p:cNvPr id="17" name="矩形 16"/>
          <p:cNvSpPr/>
          <p:nvPr/>
        </p:nvSpPr>
        <p:spPr>
          <a:xfrm>
            <a:off x="8120294" y="2934235"/>
            <a:ext cx="3855085" cy="306705"/>
          </a:xfrm>
          <a:prstGeom prst="rect">
            <a:avLst/>
          </a:prstGeom>
        </p:spPr>
        <p:txBody>
          <a:bodyPr wrap="none">
            <a:spAutoFit/>
          </a:bodyPr>
          <a:lstStyle/>
          <a:p>
            <a:pPr marL="12700">
              <a:lnSpc>
                <a:spcPct val="100000"/>
              </a:lnSpc>
            </a:pPr>
            <a:r>
              <a:rPr lang="zh-CN" altLang="en-US" sz="1400" b="1" spc="80" dirty="0">
                <a:solidFill>
                  <a:srgbClr val="EA5520"/>
                </a:solidFill>
                <a:latin typeface="微软雅黑" panose="020B0503020204020204" pitchFamily="34" charset="-122"/>
                <a:cs typeface="微软雅黑" panose="020B0503020204020204" pitchFamily="34" charset="-122"/>
              </a:rPr>
              <a:t>Through the aerodynamic simulation</a:t>
            </a:r>
            <a:endParaRPr lang="zh-CN" altLang="en-US" sz="1400" dirty="0">
              <a:latin typeface="微软雅黑" panose="020B0503020204020204" pitchFamily="34" charset="-122"/>
              <a:cs typeface="微软雅黑" panose="020B0503020204020204" pitchFamily="34" charset="-122"/>
            </a:endParaRPr>
          </a:p>
        </p:txBody>
      </p:sp>
      <p:sp>
        <p:nvSpPr>
          <p:cNvPr id="18" name="矩形 17"/>
          <p:cNvSpPr/>
          <p:nvPr/>
        </p:nvSpPr>
        <p:spPr>
          <a:xfrm>
            <a:off x="8109758" y="3375844"/>
            <a:ext cx="1737995" cy="306705"/>
          </a:xfrm>
          <a:prstGeom prst="rect">
            <a:avLst/>
          </a:prstGeom>
        </p:spPr>
        <p:txBody>
          <a:bodyPr wrap="none">
            <a:spAutoFit/>
          </a:bodyPr>
          <a:lstStyle/>
          <a:p>
            <a:pPr marL="12700">
              <a:lnSpc>
                <a:spcPct val="100000"/>
              </a:lnSpc>
            </a:pPr>
            <a:r>
              <a:rPr lang="zh-CN" altLang="en-US" sz="1400" b="1" spc="80" dirty="0">
                <a:solidFill>
                  <a:srgbClr val="EA5520"/>
                </a:solidFill>
                <a:latin typeface="微软雅黑" panose="020B0503020204020204" pitchFamily="34" charset="-122"/>
                <a:cs typeface="微软雅黑" panose="020B0503020204020204" pitchFamily="34" charset="-122"/>
              </a:rPr>
              <a:t>Extract the lens</a:t>
            </a:r>
            <a:endParaRPr lang="zh-CN" altLang="en-US" sz="1400" dirty="0">
              <a:latin typeface="微软雅黑" panose="020B0503020204020204" pitchFamily="34" charset="-122"/>
              <a:cs typeface="微软雅黑" panose="020B0503020204020204" pitchFamily="34" charset="-122"/>
            </a:endParaRPr>
          </a:p>
        </p:txBody>
      </p:sp>
      <p:sp>
        <p:nvSpPr>
          <p:cNvPr id="19" name="矩形 18"/>
          <p:cNvSpPr/>
          <p:nvPr/>
        </p:nvSpPr>
        <p:spPr>
          <a:xfrm>
            <a:off x="8101683" y="3762357"/>
            <a:ext cx="3524885" cy="306705"/>
          </a:xfrm>
          <a:prstGeom prst="rect">
            <a:avLst/>
          </a:prstGeom>
        </p:spPr>
        <p:txBody>
          <a:bodyPr wrap="none">
            <a:spAutoFit/>
          </a:bodyPr>
          <a:lstStyle/>
          <a:p>
            <a:pPr marL="12700">
              <a:lnSpc>
                <a:spcPct val="100000"/>
              </a:lnSpc>
              <a:spcBef>
                <a:spcPts val="680"/>
              </a:spcBef>
            </a:pPr>
            <a:r>
              <a:rPr lang="zh-CN" altLang="en-US" sz="1400" b="1" spc="80" dirty="0">
                <a:solidFill>
                  <a:srgbClr val="EA5520"/>
                </a:solidFill>
                <a:latin typeface="微软雅黑" panose="020B0503020204020204" pitchFamily="34" charset="-122"/>
                <a:cs typeface="微软雅黑" panose="020B0503020204020204" pitchFamily="34" charset="-122"/>
              </a:rPr>
              <a:t>Minimalist cone-changing system</a:t>
            </a:r>
            <a:endParaRPr lang="zh-CN" altLang="en-US" sz="1400" dirty="0">
              <a:latin typeface="微软雅黑" panose="020B0503020204020204" pitchFamily="34" charset="-122"/>
              <a:cs typeface="微软雅黑" panose="020B0503020204020204" pitchFamily="34" charset="-122"/>
            </a:endParaRPr>
          </a:p>
        </p:txBody>
      </p:sp>
      <p:sp>
        <p:nvSpPr>
          <p:cNvPr id="20" name="矩形 19"/>
          <p:cNvSpPr/>
          <p:nvPr/>
        </p:nvSpPr>
        <p:spPr>
          <a:xfrm>
            <a:off x="1079371" y="5131728"/>
            <a:ext cx="2204085" cy="306705"/>
          </a:xfrm>
          <a:prstGeom prst="rect">
            <a:avLst/>
          </a:prstGeom>
        </p:spPr>
        <p:txBody>
          <a:bodyPr wrap="none">
            <a:spAutoFit/>
          </a:bodyPr>
          <a:lstStyle/>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Unique ion channels</a:t>
            </a:r>
            <a:endParaRPr lang="zh-CN" altLang="en-US" sz="1400" b="1" spc="80" dirty="0">
              <a:solidFill>
                <a:srgbClr val="EA5520"/>
              </a:solidFill>
              <a:latin typeface="微软雅黑" panose="020B0503020204020204" pitchFamily="34" charset="-122"/>
              <a:cs typeface="微软雅黑" panose="020B0503020204020204" pitchFamily="34" charset="-122"/>
            </a:endParaRPr>
          </a:p>
        </p:txBody>
      </p:sp>
      <p:sp>
        <p:nvSpPr>
          <p:cNvPr id="21" name="矩形 20"/>
          <p:cNvSpPr/>
          <p:nvPr/>
        </p:nvSpPr>
        <p:spPr>
          <a:xfrm>
            <a:off x="1074116" y="5658100"/>
            <a:ext cx="1684655" cy="534670"/>
          </a:xfrm>
          <a:prstGeom prst="rect">
            <a:avLst/>
          </a:prstGeom>
        </p:spPr>
        <p:txBody>
          <a:bodyPr wrap="none">
            <a:spAutoFit/>
          </a:bodyPr>
          <a:lstStyle/>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Open-type ion </a:t>
            </a:r>
            <a:endParaRPr lang="zh-CN" altLang="en-US" sz="1400" b="1" spc="80" dirty="0">
              <a:solidFill>
                <a:srgbClr val="EA5520"/>
              </a:solidFill>
              <a:latin typeface="微软雅黑" panose="020B0503020204020204" pitchFamily="34" charset="-122"/>
              <a:cs typeface="微软雅黑" panose="020B0503020204020204" pitchFamily="34" charset="-122"/>
            </a:endParaRPr>
          </a:p>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deflection</a:t>
            </a:r>
            <a:r>
              <a:rPr lang="en-US" altLang="zh-CN" sz="1400" b="1" spc="80" dirty="0">
                <a:solidFill>
                  <a:srgbClr val="EA5520"/>
                </a:solidFill>
                <a:latin typeface="微软雅黑" panose="020B0503020204020204" pitchFamily="34" charset="-122"/>
                <a:cs typeface="微软雅黑" panose="020B0503020204020204" pitchFamily="34" charset="-122"/>
              </a:rPr>
              <a:t> </a:t>
            </a:r>
            <a:r>
              <a:rPr lang="zh-CN" altLang="en-US" sz="1400" b="1" spc="80" dirty="0">
                <a:solidFill>
                  <a:srgbClr val="EA5520"/>
                </a:solidFill>
                <a:latin typeface="微软雅黑" panose="020B0503020204020204" pitchFamily="34" charset="-122"/>
                <a:cs typeface="微软雅黑" panose="020B0503020204020204" pitchFamily="34" charset="-122"/>
              </a:rPr>
              <a:t>lens</a:t>
            </a:r>
            <a:endParaRPr lang="zh-CN" altLang="en-US" sz="1400" dirty="0">
              <a:latin typeface="微软雅黑" panose="020B0503020204020204" pitchFamily="34" charset="-122"/>
              <a:cs typeface="微软雅黑" panose="020B0503020204020204" pitchFamily="34" charset="-122"/>
            </a:endParaRPr>
          </a:p>
        </p:txBody>
      </p:sp>
      <p:sp>
        <p:nvSpPr>
          <p:cNvPr id="22" name="矩形 21"/>
          <p:cNvSpPr/>
          <p:nvPr/>
        </p:nvSpPr>
        <p:spPr>
          <a:xfrm>
            <a:off x="8166111" y="5155221"/>
            <a:ext cx="2767965" cy="534670"/>
          </a:xfrm>
          <a:prstGeom prst="rect">
            <a:avLst/>
          </a:prstGeom>
        </p:spPr>
        <p:txBody>
          <a:bodyPr wrap="none">
            <a:spAutoFit/>
          </a:bodyPr>
          <a:lstStyle/>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Unique pure molybdenum</a:t>
            </a:r>
            <a:endParaRPr lang="zh-CN" altLang="en-US" sz="1400" b="1" spc="80" dirty="0">
              <a:solidFill>
                <a:srgbClr val="EA5520"/>
              </a:solidFill>
              <a:latin typeface="微软雅黑" panose="020B0503020204020204" pitchFamily="34" charset="-122"/>
              <a:cs typeface="微软雅黑" panose="020B0503020204020204" pitchFamily="34" charset="-122"/>
            </a:endParaRPr>
          </a:p>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 quadrupole rod</a:t>
            </a:r>
            <a:endParaRPr lang="zh-CN" altLang="en-US" sz="1400" dirty="0">
              <a:latin typeface="微软雅黑" panose="020B0503020204020204" pitchFamily="34" charset="-122"/>
              <a:cs typeface="微软雅黑" panose="020B0503020204020204" pitchFamily="34" charset="-122"/>
            </a:endParaRPr>
          </a:p>
        </p:txBody>
      </p:sp>
      <p:sp>
        <p:nvSpPr>
          <p:cNvPr id="23" name="矩形 22"/>
          <p:cNvSpPr/>
          <p:nvPr/>
        </p:nvSpPr>
        <p:spPr>
          <a:xfrm>
            <a:off x="8208503" y="5658258"/>
            <a:ext cx="4057650" cy="534670"/>
          </a:xfrm>
          <a:prstGeom prst="rect">
            <a:avLst/>
          </a:prstGeom>
        </p:spPr>
        <p:txBody>
          <a:bodyPr wrap="none">
            <a:spAutoFit/>
          </a:bodyPr>
          <a:lstStyle/>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MS RF power supply with temperature </a:t>
            </a:r>
            <a:endParaRPr lang="zh-CN" altLang="en-US" sz="1400" b="1" spc="80" dirty="0">
              <a:solidFill>
                <a:srgbClr val="EA5520"/>
              </a:solidFill>
              <a:latin typeface="微软雅黑" panose="020B0503020204020204" pitchFamily="34" charset="-122"/>
              <a:cs typeface="微软雅黑" panose="020B0503020204020204" pitchFamily="34" charset="-122"/>
            </a:endParaRPr>
          </a:p>
          <a:p>
            <a:pPr marL="12700">
              <a:lnSpc>
                <a:spcPct val="100000"/>
              </a:lnSpc>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and humidity resistance</a:t>
            </a:r>
            <a:endParaRPr lang="zh-CN" altLang="en-US" sz="1400" dirty="0">
              <a:latin typeface="微软雅黑" panose="020B0503020204020204" pitchFamily="34" charset="-122"/>
              <a:cs typeface="微软雅黑" panose="020B0503020204020204" pitchFamily="34" charset="-122"/>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950" y="2632688"/>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99" y="3120394"/>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142" y="3573441"/>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938" y="2616536"/>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938" y="3231202"/>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594" y="2592578"/>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3058" y="3034419"/>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3058" y="3411653"/>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3594" y="3867589"/>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52" y="5159019"/>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056" y="2616537"/>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542" y="5717326"/>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1803" y="5203009"/>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1803" y="5725965"/>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284" y="5131728"/>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079240" y="5085080"/>
            <a:ext cx="3926205" cy="534670"/>
          </a:xfrm>
          <a:prstGeom prst="rect">
            <a:avLst/>
          </a:prstGeom>
        </p:spPr>
        <p:txBody>
          <a:bodyPr wrap="square">
            <a:spAutoFit/>
          </a:bodyPr>
          <a:lstStyle/>
          <a:p>
            <a:pPr marL="12700">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Patted distributed collision / reaction</a:t>
            </a:r>
            <a:endParaRPr lang="zh-CN" altLang="en-US" sz="1400" b="1" spc="80" dirty="0">
              <a:solidFill>
                <a:srgbClr val="EA5520"/>
              </a:solidFill>
              <a:latin typeface="微软雅黑" panose="020B0503020204020204" pitchFamily="34" charset="-122"/>
              <a:cs typeface="微软雅黑" panose="020B0503020204020204" pitchFamily="34" charset="-122"/>
            </a:endParaRPr>
          </a:p>
          <a:p>
            <a:pPr marL="12700">
              <a:spcBef>
                <a:spcPts val="100"/>
              </a:spcBef>
            </a:pPr>
            <a:r>
              <a:rPr lang="zh-CN" altLang="en-US" sz="1400" b="1" spc="80" dirty="0">
                <a:solidFill>
                  <a:srgbClr val="EA5520"/>
                </a:solidFill>
                <a:latin typeface="微软雅黑" panose="020B0503020204020204" pitchFamily="34" charset="-122"/>
                <a:cs typeface="微软雅黑" panose="020B0503020204020204" pitchFamily="34" charset="-122"/>
              </a:rPr>
              <a:t> gas diffusion</a:t>
            </a:r>
            <a:endParaRPr lang="zh-CN" altLang="en-US" sz="1400" b="1" spc="80" dirty="0">
              <a:solidFill>
                <a:srgbClr val="EA5520"/>
              </a:solidFill>
              <a:latin typeface="微软雅黑" panose="020B0503020204020204" pitchFamily="34" charset="-122"/>
              <a:cs typeface="微软雅黑" panose="020B0503020204020204" pitchFamily="34" charset="-122"/>
            </a:endParaRPr>
          </a:p>
        </p:txBody>
      </p:sp>
      <p:sp>
        <p:nvSpPr>
          <p:cNvPr id="4" name="矩形 3"/>
          <p:cNvSpPr/>
          <p:nvPr/>
        </p:nvSpPr>
        <p:spPr>
          <a:xfrm>
            <a:off x="4079240" y="5689600"/>
            <a:ext cx="3587750" cy="652145"/>
          </a:xfrm>
          <a:prstGeom prst="rect">
            <a:avLst/>
          </a:prstGeom>
        </p:spPr>
        <p:txBody>
          <a:bodyPr wrap="square">
            <a:noAutofit/>
          </a:bodyPr>
          <a:lstStyle/>
          <a:p>
            <a:pPr algn="just">
              <a:lnSpc>
                <a:spcPct val="150000"/>
              </a:lnSpc>
            </a:pPr>
            <a:r>
              <a:rPr lang="en-US" altLang="zh-CN" sz="1400" b="1" spc="80" dirty="0">
                <a:solidFill>
                  <a:srgbClr val="EA5520"/>
                </a:solidFill>
                <a:latin typeface="微软雅黑" panose="020B0503020204020204" pitchFamily="34" charset="-122"/>
                <a:cs typeface="微软雅黑" panose="020B0503020204020204" pitchFamily="34" charset="-122"/>
              </a:rPr>
              <a:t>P</a:t>
            </a:r>
            <a:r>
              <a:rPr lang="zh-CN" altLang="en-US" sz="1400" b="1" spc="80" dirty="0">
                <a:solidFill>
                  <a:srgbClr val="EA5520"/>
                </a:solidFill>
                <a:latin typeface="微软雅黑" panose="020B0503020204020204" pitchFamily="34" charset="-122"/>
                <a:cs typeface="微软雅黑" panose="020B0503020204020204" pitchFamily="34" charset="-122"/>
              </a:rPr>
              <a:t>rovides excellent interference</a:t>
            </a:r>
            <a:endParaRPr lang="zh-CN" altLang="en-US" sz="1400" b="1" spc="80" dirty="0">
              <a:solidFill>
                <a:srgbClr val="EA5520"/>
              </a:solidFill>
              <a:latin typeface="微软雅黑" panose="020B0503020204020204" pitchFamily="34" charset="-122"/>
              <a:cs typeface="微软雅黑" panose="020B0503020204020204" pitchFamily="34" charset="-122"/>
            </a:endParaRPr>
          </a:p>
          <a:p>
            <a:pPr algn="just">
              <a:lnSpc>
                <a:spcPct val="150000"/>
              </a:lnSpc>
            </a:pPr>
            <a:r>
              <a:rPr lang="zh-CN" altLang="en-US" sz="1400" b="1" spc="80" dirty="0">
                <a:solidFill>
                  <a:srgbClr val="EA5520"/>
                </a:solidFill>
                <a:latin typeface="微软雅黑" panose="020B0503020204020204" pitchFamily="34" charset="-122"/>
                <a:cs typeface="微软雅黑" panose="020B0503020204020204" pitchFamily="34" charset="-122"/>
              </a:rPr>
              <a:t>removal capabilities</a:t>
            </a:r>
            <a:endParaRPr lang="en-US" altLang="zh-CN" sz="1400" b="1" spc="80" dirty="0">
              <a:solidFill>
                <a:srgbClr val="EA5520"/>
              </a:solidFill>
              <a:latin typeface="微软雅黑" panose="020B0503020204020204" pitchFamily="34" charset="-122"/>
              <a:cs typeface="微软雅黑" panose="020B0503020204020204" pitchFamily="34" charset="-122"/>
            </a:endParaRPr>
          </a:p>
        </p:txBody>
      </p:sp>
      <p:pic>
        <p:nvPicPr>
          <p:cNvPr id="4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672" y="5935950"/>
            <a:ext cx="2667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500" fill="hold"/>
                                        <p:tgtEl>
                                          <p:spTgt spid="2050"/>
                                        </p:tgtEl>
                                        <p:attrNameLst>
                                          <p:attrName>ppt_x</p:attrName>
                                        </p:attrNameLst>
                                      </p:cBhvr>
                                      <p:tavLst>
                                        <p:tav tm="0">
                                          <p:val>
                                            <p:strVal val="#ppt_x"/>
                                          </p:val>
                                        </p:tav>
                                        <p:tav tm="100000">
                                          <p:val>
                                            <p:strVal val="#ppt_x"/>
                                          </p:val>
                                        </p:tav>
                                      </p:tavLst>
                                    </p:anim>
                                    <p:anim calcmode="lin" valueType="num">
                                      <p:cBhvr additive="base">
                                        <p:cTn id="21" dur="500" fill="hold"/>
                                        <p:tgtEl>
                                          <p:spTgt spid="205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ppt_x"/>
                                          </p:val>
                                        </p:tav>
                                        <p:tav tm="100000">
                                          <p:val>
                                            <p:strVal val="#ppt_x"/>
                                          </p:val>
                                        </p:tav>
                                      </p:tavLst>
                                    </p:anim>
                                    <p:anim calcmode="lin" valueType="num">
                                      <p:cBhvr additive="base">
                                        <p:cTn id="87" dur="500" fill="hold"/>
                                        <p:tgtEl>
                                          <p:spTgt spid="30"/>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fill="hold"/>
                                        <p:tgtEl>
                                          <p:spTgt spid="31"/>
                                        </p:tgtEl>
                                        <p:attrNameLst>
                                          <p:attrName>ppt_x</p:attrName>
                                        </p:attrNameLst>
                                      </p:cBhvr>
                                      <p:tavLst>
                                        <p:tav tm="0">
                                          <p:val>
                                            <p:strVal val="#ppt_x"/>
                                          </p:val>
                                        </p:tav>
                                        <p:tav tm="100000">
                                          <p:val>
                                            <p:strVal val="#ppt_x"/>
                                          </p:val>
                                        </p:tav>
                                      </p:tavLst>
                                    </p:anim>
                                    <p:anim calcmode="lin" valueType="num">
                                      <p:cBhvr additive="base">
                                        <p:cTn id="91" dur="500" fill="hold"/>
                                        <p:tgtEl>
                                          <p:spTgt spid="31"/>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ppt_x"/>
                                          </p:val>
                                        </p:tav>
                                        <p:tav tm="100000">
                                          <p:val>
                                            <p:strVal val="#ppt_x"/>
                                          </p:val>
                                        </p:tav>
                                      </p:tavLst>
                                    </p:anim>
                                    <p:anim calcmode="lin" valueType="num">
                                      <p:cBhvr additive="base">
                                        <p:cTn id="95" dur="500" fill="hold"/>
                                        <p:tgtEl>
                                          <p:spTgt spid="32"/>
                                        </p:tgtEl>
                                        <p:attrNameLst>
                                          <p:attrName>ppt_y</p:attrName>
                                        </p:attrNameLst>
                                      </p:cBhvr>
                                      <p:tavLst>
                                        <p:tav tm="0">
                                          <p:val>
                                            <p:strVal val="1+#ppt_h/2"/>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additive="base">
                                        <p:cTn id="98" dur="500" fill="hold"/>
                                        <p:tgtEl>
                                          <p:spTgt spid="33"/>
                                        </p:tgtEl>
                                        <p:attrNameLst>
                                          <p:attrName>ppt_x</p:attrName>
                                        </p:attrNameLst>
                                      </p:cBhvr>
                                      <p:tavLst>
                                        <p:tav tm="0">
                                          <p:val>
                                            <p:strVal val="#ppt_x"/>
                                          </p:val>
                                        </p:tav>
                                        <p:tav tm="100000">
                                          <p:val>
                                            <p:strVal val="#ppt_x"/>
                                          </p:val>
                                        </p:tav>
                                      </p:tavLst>
                                    </p:anim>
                                    <p:anim calcmode="lin" valueType="num">
                                      <p:cBhvr additive="base">
                                        <p:cTn id="9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barn(inVertical)">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fill="hold"/>
                                        <p:tgtEl>
                                          <p:spTgt spid="34"/>
                                        </p:tgtEl>
                                        <p:attrNameLst>
                                          <p:attrName>ppt_x</p:attrName>
                                        </p:attrNameLst>
                                      </p:cBhvr>
                                      <p:tavLst>
                                        <p:tav tm="0">
                                          <p:val>
                                            <p:strVal val="#ppt_x"/>
                                          </p:val>
                                        </p:tav>
                                        <p:tav tm="100000">
                                          <p:val>
                                            <p:strVal val="#ppt_x"/>
                                          </p:val>
                                        </p:tav>
                                      </p:tavLst>
                                    </p:anim>
                                    <p:anim calcmode="lin" valueType="num">
                                      <p:cBhvr additive="base">
                                        <p:cTn id="118" dur="500" fill="hold"/>
                                        <p:tgtEl>
                                          <p:spTgt spid="34"/>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barn(inVertical)">
                                      <p:cBhvr>
                                        <p:cTn id="127" dur="500"/>
                                        <p:tgtEl>
                                          <p:spTgt spid="9"/>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additive="base">
                                        <p:cTn id="132" dur="500" fill="hold"/>
                                        <p:tgtEl>
                                          <p:spTgt spid="39"/>
                                        </p:tgtEl>
                                        <p:attrNameLst>
                                          <p:attrName>ppt_x</p:attrName>
                                        </p:attrNameLst>
                                      </p:cBhvr>
                                      <p:tavLst>
                                        <p:tav tm="0">
                                          <p:val>
                                            <p:strVal val="#ppt_x"/>
                                          </p:val>
                                        </p:tav>
                                        <p:tav tm="100000">
                                          <p:val>
                                            <p:strVal val="#ppt_x"/>
                                          </p:val>
                                        </p:tav>
                                      </p:tavLst>
                                    </p:anim>
                                    <p:anim calcmode="lin" valueType="num">
                                      <p:cBhvr additive="base">
                                        <p:cTn id="133" dur="500" fill="hold"/>
                                        <p:tgtEl>
                                          <p:spTgt spid="39"/>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3"/>
                                        </p:tgtEl>
                                        <p:attrNameLst>
                                          <p:attrName>style.visibility</p:attrName>
                                        </p:attrNameLst>
                                      </p:cBhvr>
                                      <p:to>
                                        <p:strVal val="visible"/>
                                      </p:to>
                                    </p:set>
                                    <p:anim calcmode="lin" valueType="num">
                                      <p:cBhvr additive="base">
                                        <p:cTn id="136" dur="500" fill="hold"/>
                                        <p:tgtEl>
                                          <p:spTgt spid="3"/>
                                        </p:tgtEl>
                                        <p:attrNameLst>
                                          <p:attrName>ppt_x</p:attrName>
                                        </p:attrNameLst>
                                      </p:cBhvr>
                                      <p:tavLst>
                                        <p:tav tm="0">
                                          <p:val>
                                            <p:strVal val="#ppt_x"/>
                                          </p:val>
                                        </p:tav>
                                        <p:tav tm="100000">
                                          <p:val>
                                            <p:strVal val="#ppt_x"/>
                                          </p:val>
                                        </p:tav>
                                      </p:tavLst>
                                    </p:anim>
                                    <p:anim calcmode="lin" valueType="num">
                                      <p:cBhvr additive="base">
                                        <p:cTn id="137" dur="500" fill="hold"/>
                                        <p:tgtEl>
                                          <p:spTgt spid="3"/>
                                        </p:tgtEl>
                                        <p:attrNameLst>
                                          <p:attrName>ppt_y</p:attrName>
                                        </p:attrNameLst>
                                      </p:cBhvr>
                                      <p:tavLst>
                                        <p:tav tm="0">
                                          <p:val>
                                            <p:strVal val="1+#ppt_h/2"/>
                                          </p:val>
                                        </p:tav>
                                        <p:tav tm="100000">
                                          <p:val>
                                            <p:strVal val="#ppt_y"/>
                                          </p:val>
                                        </p:tav>
                                      </p:tavLst>
                                    </p:anim>
                                  </p:childTnLst>
                                </p:cTn>
                              </p:par>
                              <p:par>
                                <p:cTn id="138" presetID="2" presetClass="entr" presetSubtype="4" fill="hold" nodeType="withEffect">
                                  <p:stCondLst>
                                    <p:cond delay="0"/>
                                  </p:stCondLst>
                                  <p:childTnLst>
                                    <p:set>
                                      <p:cBhvr>
                                        <p:cTn id="139" dur="1" fill="hold">
                                          <p:stCondLst>
                                            <p:cond delay="0"/>
                                          </p:stCondLst>
                                        </p:cTn>
                                        <p:tgtEl>
                                          <p:spTgt spid="40"/>
                                        </p:tgtEl>
                                        <p:attrNameLst>
                                          <p:attrName>style.visibility</p:attrName>
                                        </p:attrNameLst>
                                      </p:cBhvr>
                                      <p:to>
                                        <p:strVal val="visible"/>
                                      </p:to>
                                    </p:set>
                                    <p:anim calcmode="lin" valueType="num">
                                      <p:cBhvr additive="base">
                                        <p:cTn id="140" dur="500" fill="hold"/>
                                        <p:tgtEl>
                                          <p:spTgt spid="40"/>
                                        </p:tgtEl>
                                        <p:attrNameLst>
                                          <p:attrName>ppt_x</p:attrName>
                                        </p:attrNameLst>
                                      </p:cBhvr>
                                      <p:tavLst>
                                        <p:tav tm="0">
                                          <p:val>
                                            <p:strVal val="#ppt_x"/>
                                          </p:val>
                                        </p:tav>
                                        <p:tav tm="100000">
                                          <p:val>
                                            <p:strVal val="#ppt_x"/>
                                          </p:val>
                                        </p:tav>
                                      </p:tavLst>
                                    </p:anim>
                                    <p:anim calcmode="lin" valueType="num">
                                      <p:cBhvr additive="base">
                                        <p:cTn id="141" dur="500" fill="hold"/>
                                        <p:tgtEl>
                                          <p:spTgt spid="40"/>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4"/>
                                        </p:tgtEl>
                                        <p:attrNameLst>
                                          <p:attrName>style.visibility</p:attrName>
                                        </p:attrNameLst>
                                      </p:cBhvr>
                                      <p:to>
                                        <p:strVal val="visible"/>
                                      </p:to>
                                    </p:set>
                                    <p:anim calcmode="lin" valueType="num">
                                      <p:cBhvr additive="base">
                                        <p:cTn id="144" dur="500" fill="hold"/>
                                        <p:tgtEl>
                                          <p:spTgt spid="4"/>
                                        </p:tgtEl>
                                        <p:attrNameLst>
                                          <p:attrName>ppt_x</p:attrName>
                                        </p:attrNameLst>
                                      </p:cBhvr>
                                      <p:tavLst>
                                        <p:tav tm="0">
                                          <p:val>
                                            <p:strVal val="#ppt_x"/>
                                          </p:val>
                                        </p:tav>
                                        <p:tav tm="100000">
                                          <p:val>
                                            <p:strVal val="#ppt_x"/>
                                          </p:val>
                                        </p:tav>
                                      </p:tavLst>
                                    </p:anim>
                                    <p:anim calcmode="lin" valueType="num">
                                      <p:cBhvr additive="base">
                                        <p:cTn id="1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10"/>
                                        </p:tgtEl>
                                        <p:attrNameLst>
                                          <p:attrName>style.visibility</p:attrName>
                                        </p:attrNameLst>
                                      </p:cBhvr>
                                      <p:to>
                                        <p:strVal val="visible"/>
                                      </p:to>
                                    </p:set>
                                    <p:animEffect transition="in" filter="barn(inVertical)">
                                      <p:cBhvr>
                                        <p:cTn id="150" dur="500"/>
                                        <p:tgtEl>
                                          <p:spTgt spid="10"/>
                                        </p:tgtEl>
                                      </p:cBhvr>
                                    </p:animEffect>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22"/>
                                        </p:tgtEl>
                                        <p:attrNameLst>
                                          <p:attrName>style.visibility</p:attrName>
                                        </p:attrNameLst>
                                      </p:cBhvr>
                                      <p:to>
                                        <p:strVal val="visible"/>
                                      </p:to>
                                    </p:set>
                                    <p:anim calcmode="lin" valueType="num">
                                      <p:cBhvr additive="base">
                                        <p:cTn id="155" dur="500" fill="hold"/>
                                        <p:tgtEl>
                                          <p:spTgt spid="22"/>
                                        </p:tgtEl>
                                        <p:attrNameLst>
                                          <p:attrName>ppt_x</p:attrName>
                                        </p:attrNameLst>
                                      </p:cBhvr>
                                      <p:tavLst>
                                        <p:tav tm="0">
                                          <p:val>
                                            <p:strVal val="#ppt_x"/>
                                          </p:val>
                                        </p:tav>
                                        <p:tav tm="100000">
                                          <p:val>
                                            <p:strVal val="#ppt_x"/>
                                          </p:val>
                                        </p:tav>
                                      </p:tavLst>
                                    </p:anim>
                                    <p:anim calcmode="lin" valueType="num">
                                      <p:cBhvr additive="base">
                                        <p:cTn id="156" dur="500" fill="hold"/>
                                        <p:tgtEl>
                                          <p:spTgt spid="2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ppt_x"/>
                                          </p:val>
                                        </p:tav>
                                        <p:tav tm="100000">
                                          <p:val>
                                            <p:strVal val="#ppt_x"/>
                                          </p:val>
                                        </p:tav>
                                      </p:tavLst>
                                    </p:anim>
                                    <p:anim calcmode="lin" valueType="num">
                                      <p:cBhvr additive="base">
                                        <p:cTn id="160" dur="500" fill="hold"/>
                                        <p:tgtEl>
                                          <p:spTgt spid="23"/>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37"/>
                                        </p:tgtEl>
                                        <p:attrNameLst>
                                          <p:attrName>style.visibility</p:attrName>
                                        </p:attrNameLst>
                                      </p:cBhvr>
                                      <p:to>
                                        <p:strVal val="visible"/>
                                      </p:to>
                                    </p:set>
                                    <p:anim calcmode="lin" valueType="num">
                                      <p:cBhvr additive="base">
                                        <p:cTn id="163" dur="500" fill="hold"/>
                                        <p:tgtEl>
                                          <p:spTgt spid="37"/>
                                        </p:tgtEl>
                                        <p:attrNameLst>
                                          <p:attrName>ppt_x</p:attrName>
                                        </p:attrNameLst>
                                      </p:cBhvr>
                                      <p:tavLst>
                                        <p:tav tm="0">
                                          <p:val>
                                            <p:strVal val="#ppt_x"/>
                                          </p:val>
                                        </p:tav>
                                        <p:tav tm="100000">
                                          <p:val>
                                            <p:strVal val="#ppt_x"/>
                                          </p:val>
                                        </p:tav>
                                      </p:tavLst>
                                    </p:anim>
                                    <p:anim calcmode="lin" valueType="num">
                                      <p:cBhvr additive="base">
                                        <p:cTn id="164" dur="500" fill="hold"/>
                                        <p:tgtEl>
                                          <p:spTgt spid="37"/>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38"/>
                                        </p:tgtEl>
                                        <p:attrNameLst>
                                          <p:attrName>style.visibility</p:attrName>
                                        </p:attrNameLst>
                                      </p:cBhvr>
                                      <p:to>
                                        <p:strVal val="visible"/>
                                      </p:to>
                                    </p:set>
                                    <p:anim calcmode="lin" valueType="num">
                                      <p:cBhvr additive="base">
                                        <p:cTn id="167" dur="500" fill="hold"/>
                                        <p:tgtEl>
                                          <p:spTgt spid="38"/>
                                        </p:tgtEl>
                                        <p:attrNameLst>
                                          <p:attrName>ppt_x</p:attrName>
                                        </p:attrNameLst>
                                      </p:cBhvr>
                                      <p:tavLst>
                                        <p:tav tm="0">
                                          <p:val>
                                            <p:strVal val="#ppt_x"/>
                                          </p:val>
                                        </p:tav>
                                        <p:tav tm="100000">
                                          <p:val>
                                            <p:strVal val="#ppt_x"/>
                                          </p:val>
                                        </p:tav>
                                      </p:tavLst>
                                    </p:anim>
                                    <p:anim calcmode="lin" valueType="num">
                                      <p:cBhvr additive="base">
                                        <p:cTn id="1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846271" y="2827655"/>
            <a:ext cx="1019175" cy="708025"/>
          </a:xfrm>
          <a:prstGeom prst="rect">
            <a:avLst/>
          </a:prstGeom>
          <a:noFill/>
        </p:spPr>
        <p:txBody>
          <a:bodyPr wrap="none" lIns="91437" tIns="45718" rIns="91437" bIns="45718"/>
          <a:lstStyle/>
          <a:p>
            <a:pPr>
              <a:defRPr/>
            </a:pPr>
            <a:r>
              <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3119967" y="2610273"/>
            <a:ext cx="8070427" cy="1143000"/>
          </a:xfrm>
          <a:prstGeom prst="rect">
            <a:avLst/>
          </a:prstGeom>
          <a:solidFill>
            <a:schemeClr val="bg1">
              <a:lumMod val="95000"/>
            </a:schemeClr>
          </a:solidFill>
          <a:ln w="12700" cap="flat" cmpd="sng" algn="ctr">
            <a:noFill/>
            <a:prstDash val="solid"/>
            <a:miter lim="800000"/>
          </a:ln>
          <a:effectLst/>
        </p:spPr>
        <p:txBody>
          <a:bodyPr lIns="323992" tIns="45718" rIns="899977" bIns="45718" anchor="ctr"/>
          <a:lstStyle/>
          <a:p>
            <a:pPr>
              <a:lnSpc>
                <a:spcPct val="130000"/>
              </a:lnSpc>
              <a:defRPr/>
            </a:pPr>
            <a:r>
              <a:rPr lang="en-US" altLang="zh-CN" sz="3700" b="1" kern="0" dirty="0">
                <a:solidFill>
                  <a:srgbClr val="000000"/>
                </a:solidFill>
                <a:latin typeface="微软雅黑" panose="020B0503020204020204" pitchFamily="34" charset="-122"/>
                <a:ea typeface="微软雅黑" panose="020B0503020204020204" pitchFamily="34" charset="-122"/>
                <a:sym typeface="+mn-ea"/>
              </a:rPr>
              <a:t>Function i</a:t>
            </a:r>
            <a:r>
              <a:rPr lang="zh-CN" sz="3700" b="1" kern="0" dirty="0">
                <a:solidFill>
                  <a:srgbClr val="000000"/>
                </a:solidFill>
                <a:latin typeface="微软雅黑" panose="020B0503020204020204" pitchFamily="34" charset="-122"/>
                <a:ea typeface="微软雅黑" panose="020B0503020204020204" pitchFamily="34" charset="-122"/>
                <a:sym typeface="+mn-ea"/>
              </a:rPr>
              <a:t>ntroduction of </a:t>
            </a:r>
            <a:r>
              <a:rPr lang="en-US" altLang="zh-CN" sz="3700" b="1" kern="0" dirty="0">
                <a:solidFill>
                  <a:srgbClr val="000000"/>
                </a:solidFill>
                <a:latin typeface="微软雅黑" panose="020B0503020204020204" pitchFamily="34" charset="-122"/>
                <a:ea typeface="微软雅黑" panose="020B0503020204020204" pitchFamily="34" charset="-122"/>
                <a:sym typeface="+mn-ea"/>
              </a:rPr>
              <a:t>SPEC Pro 7000</a:t>
            </a:r>
            <a:endParaRPr lang="en-US" altLang="zh-CN" sz="3700" b="1" kern="0" dirty="0">
              <a:solidFill>
                <a:srgbClr val="000000"/>
              </a:solidFill>
              <a:latin typeface="微软雅黑" panose="020B0503020204020204" pitchFamily="34" charset="-122"/>
              <a:ea typeface="微软雅黑" panose="020B0503020204020204" pitchFamily="34" charset="-122"/>
              <a:sym typeface="+mn-ea"/>
            </a:endParaRPr>
          </a:p>
        </p:txBody>
      </p:sp>
      <p:sp>
        <p:nvSpPr>
          <p:cNvPr id="28" name="文本框 14"/>
          <p:cNvSpPr txBox="1">
            <a:spLocks noChangeArrowheads="1"/>
          </p:cNvSpPr>
          <p:nvPr>
            <p:custDataLst>
              <p:tags r:id="rId3"/>
            </p:custDataLst>
          </p:nvPr>
        </p:nvSpPr>
        <p:spPr bwMode="auto">
          <a:xfrm>
            <a:off x="2028371" y="2385015"/>
            <a:ext cx="1269652" cy="15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4F81BD"/>
                </a:solidFill>
                <a:latin typeface="Arial Black" panose="020B0A04020102020204" pitchFamily="34" charset="0"/>
                <a:ea typeface="华文新魏" panose="02010800040101010101" pitchFamily="2" charset="-122"/>
              </a:rPr>
              <a:t>3</a:t>
            </a:r>
            <a:endParaRPr lang="en-US" altLang="zh-CN" sz="9600" dirty="0">
              <a:solidFill>
                <a:srgbClr val="4F81BD"/>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260648"/>
            <a:ext cx="10513168" cy="766166"/>
          </a:xfrm>
        </p:spPr>
        <p:txBody>
          <a:bodyPr lIns="0" tIns="0" rIns="72000" bIns="0">
            <a:normAutofit/>
          </a:bodyPr>
          <a:lstStyle/>
          <a:p>
            <a:pPr algn="l">
              <a:buClrTx/>
              <a:buSzTx/>
              <a:buFontTx/>
            </a:pPr>
            <a:r>
              <a:rPr lang="zh-CN" altLang="en-US" sz="2400" b="1" kern="0">
                <a:solidFill>
                  <a:srgbClr val="5F5F5F"/>
                </a:solidFill>
              </a:rPr>
              <a:t>SPEC Pro 7000 Glove-box function</a:t>
            </a:r>
            <a:endParaRPr lang="zh-CN" altLang="en-US" sz="2400" b="1" kern="0">
              <a:solidFill>
                <a:srgbClr val="5F5F5F"/>
              </a:solidFill>
            </a:endParaRPr>
          </a:p>
        </p:txBody>
      </p:sp>
      <p:sp>
        <p:nvSpPr>
          <p:cNvPr id="8" name="内容占位符 7"/>
          <p:cNvSpPr>
            <a:spLocks noGrp="1"/>
          </p:cNvSpPr>
          <p:nvPr>
            <p:ph idx="1"/>
          </p:nvPr>
        </p:nvSpPr>
        <p:spPr>
          <a:xfrm>
            <a:off x="226060" y="1027430"/>
            <a:ext cx="11793855" cy="5556885"/>
          </a:xfrm>
        </p:spPr>
        <p:txBody>
          <a:bodyPr>
            <a:noAutofit/>
          </a:bodyPr>
          <a:lstStyle/>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Customizable glove box, each module is equipped with independent glove box, samples are placed in the glove box, can be operated by gloves</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▶Box: stainless steel box, material SUS304 stainless steel, thickness 3mm.</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▶Viewable window: removable safety glass window, toughened glass thickness 8mm.</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▶Sealing: strict sealing between the view window and the box, sealing grade 2 and with negative pressure detection table, can support remote transmission pressure.</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▶Ventilation: with inlet air filter and air volume matching adjustment valve, inlet air duct, exhaust air duct and filter, etc.; with good ventilation</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▶Glove opening: two stainless steel glove openings, machined from solid bar, with strict sealing between glove opening and glove and sight window to achieve no leakage;</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▶Transition chamber: SUS304 stainless steel, thickness 3mm. connection method is welded, no leakage.</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▶Main bracket: steel structure bracket, installed with universal casters, reserved with four KF40 standard interfaces, configured with double-layer stainless steel shelves, safety valve to protect the equipment and materials in the glove box.</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0" eaLnBrk="0" hangingPunct="0">
              <a:lnSpc>
                <a:spcPct val="150000"/>
              </a:lnSpc>
              <a:buNone/>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▶Operating system: With automatic pumping and inflating function, users only need to tap the start button on the touch screen, PLC will automatically complete the pumping and filling procedure for many times, and users can set the number of pumping and filling times, each pumping time and filling pressure.</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5" name="灯片编号占位符 1"/>
          <p:cNvSpPr>
            <a:spLocks noGrp="1"/>
          </p:cNvSpPr>
          <p:nvPr/>
        </p:nvSpPr>
        <p:spPr>
          <a:xfrm>
            <a:off x="8676456" y="4914000"/>
            <a:ext cx="461392" cy="228600"/>
          </a:xfrm>
          <a:prstGeom prst="rect">
            <a:avLst/>
          </a:prstGeom>
          <a:noFill/>
          <a:ln>
            <a:noFill/>
          </a:ln>
          <a:effectLst/>
        </p:spPr>
        <p:txBody>
          <a:bodyPr vert="horz" wrap="square" lIns="91440" tIns="45720" rIns="91440" bIns="45720" numCol="1" anchor="t" anchorCtr="0" compatLnSpc="1"/>
          <a:lstStyle>
            <a:defPPr>
              <a:defRPr lang="zh-CN"/>
            </a:defPPr>
            <a:lvl1pPr marL="0" algn="ctr" defTabSz="914400" rtl="0" eaLnBrk="0" latinLnBrk="0" hangingPunct="0">
              <a:defRPr sz="1800" kern="1200">
                <a:solidFill>
                  <a:srgbClr val="1838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pic>
        <p:nvPicPr>
          <p:cNvPr id="7" name="图片 6"/>
          <p:cNvPicPr>
            <a:picLocks noChangeAspect="1"/>
          </p:cNvPicPr>
          <p:nvPr/>
        </p:nvPicPr>
        <p:blipFill>
          <a:blip r:embed="rId1"/>
          <a:stretch>
            <a:fillRect/>
          </a:stretch>
        </p:blipFill>
        <p:spPr>
          <a:xfrm>
            <a:off x="1343660" y="4797425"/>
            <a:ext cx="1974850" cy="1823720"/>
          </a:xfrm>
          <a:prstGeom prst="rect">
            <a:avLst/>
          </a:prstGeom>
        </p:spPr>
      </p:pic>
      <p:sp>
        <p:nvSpPr>
          <p:cNvPr id="8" name="文本框 7"/>
          <p:cNvSpPr txBox="1"/>
          <p:nvPr/>
        </p:nvSpPr>
        <p:spPr>
          <a:xfrm>
            <a:off x="645160" y="1182370"/>
            <a:ext cx="3680460" cy="3215005"/>
          </a:xfrm>
          <a:prstGeom prst="rect">
            <a:avLst/>
          </a:prstGeom>
          <a:noFill/>
        </p:spPr>
        <p:txBody>
          <a:bodyPr wrap="square" rtlCol="0">
            <a:spAutoFit/>
          </a:bodyPr>
          <a:p>
            <a:pPr indent="0" eaLnBrk="1" latinLnBrk="0" hangingPunct="1">
              <a:lnSpc>
                <a:spcPct val="150000"/>
              </a:lnSpc>
              <a:spcAft>
                <a:spcPts val="600"/>
              </a:spcAft>
            </a:pPr>
            <a:r>
              <a:rPr lang="zh-CN" altLang="en-US" sz="2000" b="1">
                <a:solidFill>
                  <a:srgbClr val="FF0000"/>
                </a:solidFill>
                <a:latin typeface="微软雅黑" panose="020B0503020204020204" pitchFamily="34" charset="-122"/>
                <a:ea typeface="微软雅黑" panose="020B0503020204020204" pitchFamily="34" charset="-122"/>
              </a:rPr>
              <a:t>Sample access system:</a:t>
            </a:r>
            <a:endParaRPr lang="zh-CN" altLang="en-US" sz="20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Material transition module and tool transition module, the placement and transfer of samples;</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Realize the leakage-free transfer of radioactive materials or highly toxic samples;</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Ensure the tightness, samples, tools to radiation treatment.</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6964680" y="5011420"/>
            <a:ext cx="1637665" cy="1890395"/>
          </a:xfrm>
          <a:prstGeom prst="rect">
            <a:avLst/>
          </a:prstGeom>
        </p:spPr>
      </p:pic>
      <p:sp>
        <p:nvSpPr>
          <p:cNvPr id="10" name="文本框 9"/>
          <p:cNvSpPr txBox="1"/>
          <p:nvPr/>
        </p:nvSpPr>
        <p:spPr>
          <a:xfrm>
            <a:off x="5831840" y="1182370"/>
            <a:ext cx="4582795" cy="3861435"/>
          </a:xfrm>
          <a:prstGeom prst="rect">
            <a:avLst/>
          </a:prstGeom>
          <a:noFill/>
        </p:spPr>
        <p:txBody>
          <a:bodyPr wrap="square" rtlCol="0">
            <a:spAutoFit/>
          </a:bodyPr>
          <a:p>
            <a:pPr indent="0" eaLnBrk="1" latinLnBrk="0" hangingPunct="1">
              <a:lnSpc>
                <a:spcPct val="150000"/>
              </a:lnSpc>
              <a:spcAft>
                <a:spcPts val="600"/>
              </a:spcAft>
            </a:pPr>
            <a:r>
              <a:rPr lang="zh-CN" altLang="en-US" sz="2000" b="1">
                <a:solidFill>
                  <a:srgbClr val="FF0000"/>
                </a:solidFill>
                <a:latin typeface="微软雅黑" panose="020B0503020204020204" pitchFamily="34" charset="-122"/>
                <a:ea typeface="微软雅黑" panose="020B0503020204020204" pitchFamily="34" charset="-122"/>
              </a:rPr>
              <a:t>Fully enclosed operating platform:</a:t>
            </a:r>
            <a:endParaRPr lang="zh-CN" altLang="en-US" sz="20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window adopts tempered glass, which can better isolate nuclear radiation;</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Gloves use radiation protection materials, and the experimenters wear gloves for sample loading and recovery operation, and for daily maintenance and treatment of instrument accessories;</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It effectively guarantees the use of the experimental environment and the health and safety of the experimental personnel.</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标题 1"/>
          <p:cNvSpPr>
            <a:spLocks noGrp="1"/>
          </p:cNvSpPr>
          <p:nvPr/>
        </p:nvSpPr>
        <p:spPr>
          <a:xfrm>
            <a:off x="119336" y="260648"/>
            <a:ext cx="10513168" cy="766166"/>
          </a:xfrm>
          <a:prstGeom prst="rect">
            <a:avLst/>
          </a:prstGeom>
        </p:spPr>
        <p:txBody>
          <a:bodyPr vert="horz" lIns="0" tIns="0" rIns="7200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kern="0">
                <a:solidFill>
                  <a:srgbClr val="5F5F5F"/>
                </a:solidFill>
              </a:rPr>
              <a:t>Glove box function</a:t>
            </a:r>
            <a:endParaRPr lang="zh-CN" altLang="en-US" sz="2400" b="1" kern="0">
              <a:solidFill>
                <a:srgbClr val="5F5F5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graphicFrame>
        <p:nvGraphicFramePr>
          <p:cNvPr id="5" name="内容占位符 4"/>
          <p:cNvGraphicFramePr>
            <a:graphicFrameLocks noChangeAspect="1"/>
          </p:cNvGraphicFramePr>
          <p:nvPr>
            <p:ph sz="half" idx="11"/>
          </p:nvPr>
        </p:nvGraphicFramePr>
        <p:xfrm>
          <a:off x="1199515" y="4293235"/>
          <a:ext cx="11313795" cy="2280920"/>
        </p:xfrm>
        <a:graphic>
          <a:graphicData uri="http://schemas.openxmlformats.org/presentationml/2006/ole">
            <mc:AlternateContent xmlns:mc="http://schemas.openxmlformats.org/markup-compatibility/2006">
              <mc:Choice xmlns:v="urn:schemas-microsoft-com:vml" Requires="v">
                <p:oleObj spid="_x0000_s6" name="" r:id="rId1" imgW="11595100" imgH="2279650" progId="Word.Document.8">
                  <p:embed/>
                </p:oleObj>
              </mc:Choice>
              <mc:Fallback>
                <p:oleObj name="" r:id="rId1" imgW="11595100" imgH="2279650" progId="Word.Document.8">
                  <p:embed/>
                  <p:pic>
                    <p:nvPicPr>
                      <p:cNvPr id="0" name="图片 5"/>
                      <p:cNvPicPr/>
                      <p:nvPr/>
                    </p:nvPicPr>
                    <p:blipFill>
                      <a:blip r:embed="rId2"/>
                      <a:stretch>
                        <a:fillRect/>
                      </a:stretch>
                    </p:blipFill>
                    <p:spPr>
                      <a:xfrm>
                        <a:off x="1199515" y="4293235"/>
                        <a:ext cx="11313795" cy="2280920"/>
                      </a:xfrm>
                      <a:prstGeom prst="rect">
                        <a:avLst/>
                      </a:prstGeom>
                    </p:spPr>
                  </p:pic>
                </p:oleObj>
              </mc:Fallback>
            </mc:AlternateContent>
          </a:graphicData>
        </a:graphic>
      </p:graphicFrame>
      <p:sp>
        <p:nvSpPr>
          <p:cNvPr id="8" name="文本框 7"/>
          <p:cNvSpPr txBox="1"/>
          <p:nvPr/>
        </p:nvSpPr>
        <p:spPr>
          <a:xfrm>
            <a:off x="418465" y="926465"/>
            <a:ext cx="4572635" cy="3215005"/>
          </a:xfrm>
          <a:prstGeom prst="rect">
            <a:avLst/>
          </a:prstGeom>
          <a:noFill/>
        </p:spPr>
        <p:txBody>
          <a:bodyPr wrap="square" rtlCol="0">
            <a:spAutoFit/>
          </a:bodyPr>
          <a:p>
            <a:pPr indent="0" eaLnBrk="1" latinLnBrk="0" hangingPunct="1">
              <a:lnSpc>
                <a:spcPct val="150000"/>
              </a:lnSpc>
              <a:spcAft>
                <a:spcPts val="600"/>
              </a:spcAft>
            </a:pPr>
            <a:r>
              <a:rPr lang="en-US" altLang="zh-CN" sz="2000" b="1">
                <a:solidFill>
                  <a:srgbClr val="FF0000"/>
                </a:solidFill>
                <a:latin typeface="微软雅黑" panose="020B0503020204020204" pitchFamily="34" charset="-122"/>
                <a:ea typeface="微软雅黑" panose="020B0503020204020204" pitchFamily="34" charset="-122"/>
              </a:rPr>
              <a:t>   </a:t>
            </a:r>
            <a:r>
              <a:rPr lang="zh-CN" altLang="en-US" sz="2000" b="1">
                <a:solidFill>
                  <a:srgbClr val="FF0000"/>
                </a:solidFill>
                <a:latin typeface="微软雅黑" panose="020B0503020204020204" pitchFamily="34" charset="-122"/>
                <a:ea typeface="微软雅黑" panose="020B0503020204020204" pitchFamily="34" charset="-122"/>
              </a:rPr>
              <a:t>Glove-box penetrates:</a:t>
            </a:r>
            <a:endParaRPr lang="zh-CN" altLang="en-US" sz="20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The waterway, circuit and gas circuit interfaces enter the glove box through the special interface board on the glove box, the cable is connected to the glove box through the 32-core aviation plug, the liquid circuit and gas circuit enter the glove box through the board sleeve connector, and the seal is sealed by O-ring</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7" name="对象 6"/>
          <p:cNvGraphicFramePr/>
          <p:nvPr/>
        </p:nvGraphicFramePr>
        <p:xfrm>
          <a:off x="7855585" y="4237990"/>
          <a:ext cx="6198870" cy="2483485"/>
        </p:xfrm>
        <a:graphic>
          <a:graphicData uri="http://schemas.openxmlformats.org/presentationml/2006/ole">
            <mc:AlternateContent xmlns:mc="http://schemas.openxmlformats.org/markup-compatibility/2006">
              <mc:Choice xmlns:v="urn:schemas-microsoft-com:vml" Requires="v">
                <p:oleObj spid="_x0000_s9" name="" r:id="rId3" imgW="5797550" imgH="2279650" progId="Word.Document.8">
                  <p:embed/>
                </p:oleObj>
              </mc:Choice>
              <mc:Fallback>
                <p:oleObj name="" r:id="rId3" imgW="5797550" imgH="2279650" progId="Word.Document.8">
                  <p:embed/>
                  <p:pic>
                    <p:nvPicPr>
                      <p:cNvPr id="0" name="图片 8"/>
                      <p:cNvPicPr/>
                      <p:nvPr/>
                    </p:nvPicPr>
                    <p:blipFill>
                      <a:blip r:embed="rId4"/>
                      <a:stretch>
                        <a:fillRect/>
                      </a:stretch>
                    </p:blipFill>
                    <p:spPr>
                      <a:xfrm>
                        <a:off x="7855585" y="4237990"/>
                        <a:ext cx="6198870" cy="2483485"/>
                      </a:xfrm>
                      <a:prstGeom prst="rect">
                        <a:avLst/>
                      </a:prstGeom>
                    </p:spPr>
                  </p:pic>
                </p:oleObj>
              </mc:Fallback>
            </mc:AlternateContent>
          </a:graphicData>
        </a:graphic>
      </p:graphicFrame>
      <p:sp>
        <p:nvSpPr>
          <p:cNvPr id="10" name="文本框 9"/>
          <p:cNvSpPr txBox="1"/>
          <p:nvPr/>
        </p:nvSpPr>
        <p:spPr>
          <a:xfrm>
            <a:off x="6666865" y="1029335"/>
            <a:ext cx="4351655" cy="2568575"/>
          </a:xfrm>
          <a:prstGeom prst="rect">
            <a:avLst/>
          </a:prstGeom>
          <a:noFill/>
        </p:spPr>
        <p:txBody>
          <a:bodyPr wrap="square" rtlCol="0">
            <a:spAutoFit/>
          </a:bodyPr>
          <a:p>
            <a:pPr indent="0" eaLnBrk="1" latinLnBrk="0" hangingPunct="1">
              <a:lnSpc>
                <a:spcPct val="150000"/>
              </a:lnSpc>
              <a:spcAft>
                <a:spcPts val="600"/>
              </a:spcAft>
            </a:pPr>
            <a:r>
              <a:rPr lang="zh-CN" altLang="en-US" sz="2000" b="1">
                <a:solidFill>
                  <a:srgbClr val="FF0000"/>
                </a:solidFill>
                <a:latin typeface="微软雅黑" panose="020B0503020204020204" pitchFamily="34" charset="-122"/>
                <a:ea typeface="微软雅黑" panose="020B0503020204020204" pitchFamily="34" charset="-122"/>
              </a:rPr>
              <a:t> </a:t>
            </a:r>
            <a:r>
              <a:rPr lang="en-US" altLang="zh-CN" sz="2000" b="1">
                <a:solidFill>
                  <a:srgbClr val="FF0000"/>
                </a:solidFill>
                <a:latin typeface="微软雅黑" panose="020B0503020204020204" pitchFamily="34" charset="-122"/>
                <a:ea typeface="微软雅黑" panose="020B0503020204020204" pitchFamily="34" charset="-122"/>
              </a:rPr>
              <a:t>  </a:t>
            </a:r>
            <a:r>
              <a:rPr lang="zh-CN" altLang="en-US" sz="2000" b="1">
                <a:solidFill>
                  <a:srgbClr val="FF0000"/>
                </a:solidFill>
                <a:latin typeface="微软雅黑" panose="020B0503020204020204" pitchFamily="34" charset="-122"/>
                <a:ea typeface="微软雅黑" panose="020B0503020204020204" pitchFamily="34" charset="-122"/>
              </a:rPr>
              <a:t>Sample access system:</a:t>
            </a:r>
            <a:endParaRPr lang="zh-CN" altLang="en-US" sz="2000" b="1">
              <a:solidFill>
                <a:srgbClr val="FF0000"/>
              </a:solidFill>
              <a:latin typeface="微软雅黑" panose="020B0503020204020204" pitchFamily="34" charset="-122"/>
              <a:ea typeface="微软雅黑" panose="020B0503020204020204" pitchFamily="34" charset="-122"/>
            </a:endParaRPr>
          </a:p>
          <a:p>
            <a:pPr marL="539115" indent="-269240" defTabSz="0" eaLnBrk="1" latinLnBrk="0" hangingPunct="1">
              <a:lnSpc>
                <a:spcPct val="150000"/>
              </a:lnSpc>
              <a:buFont typeface="Wingdings" panose="05000000000000000000" charset="0"/>
              <a:buChar char="Ø"/>
              <a:tabLst>
                <a:tab pos="179070" algn="l"/>
                <a:tab pos="447675" algn="l"/>
              </a:tabLst>
            </a:pPr>
            <a:r>
              <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To achieve the effect of rapid and safe replacement of gloves, especially during the replacement process, without exposing the contaminated gloves to the atmosphere or the gas in the container does not leak into the atmosphere.</a:t>
            </a:r>
            <a:endParaRPr lang="zh-CN" altLang="en-US" sz="140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标题 1"/>
          <p:cNvSpPr>
            <a:spLocks noGrp="1"/>
          </p:cNvSpPr>
          <p:nvPr/>
        </p:nvSpPr>
        <p:spPr>
          <a:xfrm>
            <a:off x="119336" y="260648"/>
            <a:ext cx="10513168" cy="766166"/>
          </a:xfrm>
          <a:prstGeom prst="rect">
            <a:avLst/>
          </a:prstGeom>
        </p:spPr>
        <p:txBody>
          <a:bodyPr vert="horz" lIns="0" tIns="0" rIns="7200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kern="0">
                <a:solidFill>
                  <a:srgbClr val="5F5F5F"/>
                </a:solidFill>
              </a:rPr>
              <a:t>Glove box function</a:t>
            </a:r>
            <a:endParaRPr lang="zh-CN" altLang="en-US" sz="2400" b="1" kern="0">
              <a:solidFill>
                <a:srgbClr val="5F5F5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6" name="标题 1"/>
          <p:cNvSpPr>
            <a:spLocks noGrp="1"/>
          </p:cNvSpPr>
          <p:nvPr/>
        </p:nvSpPr>
        <p:spPr>
          <a:xfrm>
            <a:off x="119336" y="260648"/>
            <a:ext cx="10513168" cy="766167"/>
          </a:xfrm>
          <a:prstGeom prst="rect">
            <a:avLst/>
          </a:prstGeom>
        </p:spPr>
        <p:txBody>
          <a:bodyPr vert="horz" lIns="0" tIns="0" rIns="72000" bIns="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kern="0">
                <a:solidFill>
                  <a:srgbClr val="5F5F5F"/>
                </a:solidFill>
              </a:rPr>
              <a:t>Customized request form for protective series products</a:t>
            </a:r>
            <a:endParaRPr lang="zh-CN" altLang="en-US" sz="2400" b="1" kern="0">
              <a:solidFill>
                <a:srgbClr val="5F5F5F"/>
              </a:solidFill>
            </a:endParaRPr>
          </a:p>
        </p:txBody>
      </p:sp>
      <p:graphicFrame>
        <p:nvGraphicFramePr>
          <p:cNvPr id="3" name="object 2"/>
          <p:cNvGraphicFramePr>
            <a:graphicFrameLocks noGrp="1"/>
          </p:cNvGraphicFramePr>
          <p:nvPr>
            <p:ph idx="1"/>
            <p:custDataLst>
              <p:tags r:id="rId1"/>
            </p:custDataLst>
          </p:nvPr>
        </p:nvGraphicFramePr>
        <p:xfrm>
          <a:off x="-60325" y="1110615"/>
          <a:ext cx="12284710" cy="6132830"/>
        </p:xfrm>
        <a:graphic>
          <a:graphicData uri="http://schemas.openxmlformats.org/drawingml/2006/table">
            <a:tbl>
              <a:tblPr firstRow="1" bandRow="1">
                <a:tableStyleId>{2D5ABB26-0587-4C30-8999-92F81FD0307C}</a:tableStyleId>
              </a:tblPr>
              <a:tblGrid>
                <a:gridCol w="1290320"/>
                <a:gridCol w="1779905"/>
                <a:gridCol w="1658620"/>
                <a:gridCol w="1215390"/>
                <a:gridCol w="830580"/>
                <a:gridCol w="1226185"/>
                <a:gridCol w="1492250"/>
                <a:gridCol w="2791460"/>
              </a:tblGrid>
              <a:tr h="726440">
                <a:tc>
                  <a:txBody>
                    <a:bodyPr/>
                    <a:p>
                      <a:pPr algn="ctr" fontAlgn="base">
                        <a:lnSpc>
                          <a:spcPct val="100000"/>
                        </a:lnSpc>
                        <a:spcBef>
                          <a:spcPts val="500"/>
                        </a:spcBef>
                        <a:buClrTx/>
                        <a:buSzTx/>
                        <a:buFontTx/>
                      </a:pPr>
                      <a:r>
                        <a:rPr lang="zh-CN" sz="1400" b="1" kern="100" dirty="0">
                          <a:solidFill>
                            <a:srgbClr val="000000"/>
                          </a:solidFill>
                          <a:latin typeface="微软雅黑" panose="020B0503020204020204" pitchFamily="34" charset="-122"/>
                          <a:ea typeface="微软雅黑" panose="020B0503020204020204" pitchFamily="34" charset="-122"/>
                          <a:sym typeface="+mn-ea"/>
                        </a:rPr>
                        <a:t>Protective type series of products</a:t>
                      </a:r>
                      <a:endParaRPr lang="zh-CN" sz="1400" b="1" kern="100" dirty="0">
                        <a:solidFill>
                          <a:srgbClr val="000000"/>
                        </a:solidFill>
                        <a:latin typeface="微软雅黑" panose="020B0503020204020204" pitchFamily="34" charset="-122"/>
                        <a:ea typeface="微软雅黑" panose="020B0503020204020204" pitchFamily="34" charset="-122"/>
                        <a:sym typeface="+mn-ea"/>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pPr>
                      <a:r>
                        <a:rPr lang="zh-CN" sz="1400" b="1" kern="100" dirty="0">
                          <a:solidFill>
                            <a:srgbClr val="000000"/>
                          </a:solidFill>
                          <a:latin typeface="微软雅黑" panose="020B0503020204020204" pitchFamily="34" charset="-122"/>
                          <a:ea typeface="微软雅黑" panose="020B0503020204020204" pitchFamily="34" charset="-122"/>
                        </a:rPr>
                        <a:t>Box material</a:t>
                      </a:r>
                      <a:endParaRPr lang="zh-CN" sz="1400" b="1" kern="100" dirty="0">
                        <a:solidFill>
                          <a:srgbClr val="000000"/>
                        </a:solidFill>
                        <a:latin typeface="微软雅黑" panose="020B0503020204020204" pitchFamily="34" charset="-122"/>
                        <a:ea typeface="微软雅黑" panose="020B0503020204020204" pitchFamily="34" charset="-122"/>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pPr>
                      <a:r>
                        <a:rPr lang="zh-CN" sz="1400" b="1" kern="100" dirty="0">
                          <a:solidFill>
                            <a:srgbClr val="000000"/>
                          </a:solidFill>
                          <a:latin typeface="微软雅黑" panose="020B0503020204020204" pitchFamily="34" charset="-122"/>
                          <a:ea typeface="微软雅黑" panose="020B0503020204020204" pitchFamily="34" charset="-122"/>
                        </a:rPr>
                        <a:t>Visual window material</a:t>
                      </a:r>
                      <a:endParaRPr lang="zh-CN" sz="1400" b="1" kern="100" dirty="0">
                        <a:solidFill>
                          <a:srgbClr val="000000"/>
                        </a:solidFill>
                        <a:latin typeface="微软雅黑" panose="020B0503020204020204" pitchFamily="34" charset="-122"/>
                        <a:ea typeface="微软雅黑" panose="020B0503020204020204" pitchFamily="34" charset="-122"/>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buNone/>
                      </a:pPr>
                      <a:r>
                        <a:rPr lang="zh-CN" sz="1400" b="1" kern="100" dirty="0">
                          <a:solidFill>
                            <a:srgbClr val="000000"/>
                          </a:solidFill>
                          <a:latin typeface="微软雅黑" panose="020B0503020204020204" pitchFamily="34" charset="-122"/>
                          <a:ea typeface="微软雅黑" panose="020B0503020204020204" pitchFamily="34" charset="-122"/>
                        </a:rPr>
                        <a:t>Sealing grade</a:t>
                      </a:r>
                      <a:endParaRPr lang="zh-CN" sz="1400" b="1" kern="100" dirty="0">
                        <a:solidFill>
                          <a:srgbClr val="000000"/>
                        </a:solidFill>
                        <a:latin typeface="微软雅黑" panose="020B0503020204020204" pitchFamily="34" charset="-122"/>
                        <a:ea typeface="微软雅黑" panose="020B0503020204020204" pitchFamily="34" charset="-122"/>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buNone/>
                      </a:pPr>
                      <a:r>
                        <a:rPr lang="zh-CN" sz="1400" b="1" kern="100" dirty="0">
                          <a:solidFill>
                            <a:srgbClr val="000000"/>
                          </a:solidFill>
                          <a:latin typeface="微软雅黑" panose="020B0503020204020204" pitchFamily="34" charset="-122"/>
                          <a:ea typeface="微软雅黑" panose="020B0503020204020204" pitchFamily="34" charset="-122"/>
                        </a:rPr>
                        <a:t>Glove material</a:t>
                      </a:r>
                      <a:endParaRPr lang="zh-CN" sz="1400" b="1" kern="100" dirty="0">
                        <a:solidFill>
                          <a:srgbClr val="000000"/>
                        </a:solidFill>
                        <a:latin typeface="微软雅黑" panose="020B0503020204020204" pitchFamily="34" charset="-122"/>
                        <a:ea typeface="微软雅黑" panose="020B0503020204020204" pitchFamily="34" charset="-122"/>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buNone/>
                      </a:pPr>
                      <a:r>
                        <a:rPr lang="zh-CN" sz="1400" b="1" kern="100" dirty="0">
                          <a:solidFill>
                            <a:srgbClr val="000000"/>
                          </a:solidFill>
                          <a:latin typeface="微软雅黑" panose="020B0503020204020204" pitchFamily="34" charset="-122"/>
                          <a:ea typeface="微软雅黑" panose="020B0503020204020204" pitchFamily="34" charset="-122"/>
                          <a:sym typeface="+mn-ea"/>
                        </a:rPr>
                        <a:t>Air exhaust filtration system</a:t>
                      </a:r>
                      <a:endParaRPr lang="zh-CN" sz="1400" b="1" kern="100" dirty="0">
                        <a:solidFill>
                          <a:srgbClr val="000000"/>
                        </a:solidFill>
                        <a:latin typeface="微软雅黑" panose="020B0503020204020204" pitchFamily="34" charset="-122"/>
                        <a:ea typeface="微软雅黑" panose="020B0503020204020204" pitchFamily="34" charset="-122"/>
                      </a:endParaRPr>
                    </a:p>
                    <a:p>
                      <a:pPr algn="ctr" fontAlgn="base">
                        <a:lnSpc>
                          <a:spcPct val="100000"/>
                        </a:lnSpc>
                        <a:spcBef>
                          <a:spcPts val="575"/>
                        </a:spcBef>
                        <a:buClrTx/>
                        <a:buSzTx/>
                        <a:buFontTx/>
                        <a:buNone/>
                      </a:pPr>
                      <a:endParaRPr lang="zh-CN" sz="1400" b="1" kern="100" dirty="0">
                        <a:solidFill>
                          <a:srgbClr val="000000"/>
                        </a:solidFill>
                        <a:latin typeface="微软雅黑" panose="020B0503020204020204" pitchFamily="34" charset="-122"/>
                        <a:ea typeface="微软雅黑" panose="020B0503020204020204" pitchFamily="34" charset="-122"/>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buNone/>
                      </a:pPr>
                      <a:r>
                        <a:rPr lang="zh-CN" sz="1400" b="1" kern="100" dirty="0">
                          <a:solidFill>
                            <a:srgbClr val="000000"/>
                          </a:solidFill>
                          <a:latin typeface="微软雅黑" panose="020B0503020204020204" pitchFamily="34" charset="-122"/>
                          <a:ea typeface="微软雅黑" panose="020B0503020204020204" pitchFamily="34" charset="-122"/>
                          <a:sym typeface="+mn-ea"/>
                        </a:rPr>
                        <a:t>Analyz</a:t>
                      </a:r>
                      <a:r>
                        <a:rPr lang="en-US" altLang="zh-CN" sz="1400" b="1" kern="100" dirty="0">
                          <a:solidFill>
                            <a:srgbClr val="000000"/>
                          </a:solidFill>
                          <a:latin typeface="微软雅黑" panose="020B0503020204020204" pitchFamily="34" charset="-122"/>
                          <a:ea typeface="微软雅黑" panose="020B0503020204020204" pitchFamily="34" charset="-122"/>
                          <a:sym typeface="+mn-ea"/>
                        </a:rPr>
                        <a:t>ing</a:t>
                      </a:r>
                      <a:r>
                        <a:rPr lang="zh-CN" sz="1400" b="1" kern="100" dirty="0">
                          <a:solidFill>
                            <a:srgbClr val="000000"/>
                          </a:solidFill>
                          <a:latin typeface="微软雅黑" panose="020B0503020204020204" pitchFamily="34" charset="-122"/>
                          <a:ea typeface="微软雅黑" panose="020B0503020204020204" pitchFamily="34" charset="-122"/>
                          <a:sym typeface="+mn-ea"/>
                        </a:rPr>
                        <a:t> the host</a:t>
                      </a:r>
                      <a:endParaRPr lang="zh-CN" sz="1400" b="1" kern="100" dirty="0">
                        <a:solidFill>
                          <a:srgbClr val="000000"/>
                        </a:solidFill>
                        <a:latin typeface="微软雅黑" panose="020B0503020204020204" pitchFamily="34" charset="-122"/>
                        <a:ea typeface="微软雅黑" panose="020B0503020204020204" pitchFamily="34" charset="-122"/>
                        <a:sym typeface="+mn-ea"/>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c>
                  <a:txBody>
                    <a:bodyPr/>
                    <a:p>
                      <a:pPr algn="ctr" fontAlgn="base">
                        <a:lnSpc>
                          <a:spcPct val="100000"/>
                        </a:lnSpc>
                        <a:spcBef>
                          <a:spcPts val="575"/>
                        </a:spcBef>
                        <a:buClrTx/>
                        <a:buSzTx/>
                        <a:buFontTx/>
                        <a:buNone/>
                      </a:pPr>
                      <a:r>
                        <a:rPr lang="zh-CN" sz="1400" b="1" kern="100" dirty="0">
                          <a:solidFill>
                            <a:srgbClr val="000000"/>
                          </a:solidFill>
                          <a:latin typeface="微软雅黑" panose="020B0503020204020204" pitchFamily="34" charset="-122"/>
                          <a:ea typeface="微软雅黑" panose="020B0503020204020204" pitchFamily="34" charset="-122"/>
                        </a:rPr>
                        <a:t>Other configuration</a:t>
                      </a:r>
                      <a:endParaRPr lang="zh-CN" sz="1400" b="1" kern="100" dirty="0">
                        <a:solidFill>
                          <a:srgbClr val="000000"/>
                        </a:solidFill>
                        <a:latin typeface="微软雅黑" panose="020B0503020204020204" pitchFamily="34" charset="-122"/>
                        <a:ea typeface="微软雅黑" panose="020B0503020204020204" pitchFamily="34" charset="-122"/>
                      </a:endParaRPr>
                    </a:p>
                  </a:txBody>
                  <a:tcPr marL="0" marR="0" marT="7302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5"/>
                    </a:solidFill>
                  </a:tcPr>
                </a:tc>
              </a:tr>
              <a:tr h="1057910">
                <a:tc>
                  <a:txBody>
                    <a:bodyPr/>
                    <a:p>
                      <a:pPr marL="9525" algn="ctr">
                        <a:lnSpc>
                          <a:spcPct val="100000"/>
                        </a:lnSpc>
                        <a:spcBef>
                          <a:spcPts val="255"/>
                        </a:spcBef>
                      </a:pPr>
                      <a:r>
                        <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rPr>
                        <a:t>standard layout</a:t>
                      </a:r>
                      <a:endPar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32384"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140"/>
                        </a:spcBef>
                      </a:pPr>
                      <a:r>
                        <a:rPr lang="en-US" altLang="zh-CN"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3mm thickness, 304 stainless steel</a:t>
                      </a:r>
                      <a:endParaRPr lang="en-US" altLang="zh-CN"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1778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algn="ctr">
                        <a:lnSpc>
                          <a:spcPct val="100000"/>
                        </a:lnSpc>
                      </a:pPr>
                      <a:r>
                        <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rPr>
                        <a:t>8mm thickness, tempered glass</a:t>
                      </a:r>
                      <a:endPar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algn="ctr">
                        <a:lnSpc>
                          <a:spcPct val="100000"/>
                        </a:lnSpc>
                        <a:buNone/>
                      </a:pPr>
                      <a:r>
                        <a:rPr lang="en-US" altLang="zh-CN" sz="1400">
                          <a:solidFill>
                            <a:srgbClr val="000000"/>
                          </a:solidFill>
                          <a:latin typeface="微软雅黑" panose="020B0503020204020204" pitchFamily="34" charset="-122"/>
                          <a:ea typeface="微软雅黑" panose="020B0503020204020204" pitchFamily="34" charset="-122"/>
                          <a:cs typeface="Times New Roman" panose="02020603050405020304"/>
                        </a:rPr>
                        <a:t>Level 3</a:t>
                      </a:r>
                      <a:endParaRPr lang="en-US" altLang="zh-CN" sz="14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algn="ctr">
                        <a:lnSpc>
                          <a:spcPct val="100000"/>
                        </a:lnSpc>
                        <a:buNone/>
                      </a:pPr>
                      <a:r>
                        <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rPr>
                        <a:t>butyl rubber gloves</a:t>
                      </a:r>
                      <a:endPar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algn="ctr">
                        <a:lnSpc>
                          <a:spcPct val="100000"/>
                        </a:lnSpc>
                        <a:buNone/>
                      </a:pPr>
                      <a:r>
                        <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rPr>
                        <a:t>Yes, the conventional inlet and exhaust air system</a:t>
                      </a:r>
                      <a:endPar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algn="ctr">
                        <a:lnSpc>
                          <a:spcPct val="100000"/>
                        </a:lnSpc>
                        <a:buNone/>
                      </a:pPr>
                      <a:r>
                        <a:rPr lang="en-US" altLang="zh-CN" sz="14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14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algn="ctr">
                        <a:lnSpc>
                          <a:spcPct val="100000"/>
                        </a:lnSpc>
                        <a:buNone/>
                      </a:pPr>
                      <a:r>
                        <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sym typeface="+mn-ea"/>
                        </a:rPr>
                        <a:t>Glove box lighting, differential voltage device, transition warehouse</a:t>
                      </a:r>
                      <a:endParaRPr lang="zh-CN" altLang="en-US" sz="1400">
                        <a:solidFill>
                          <a:srgbClr val="000000"/>
                        </a:solidFill>
                        <a:latin typeface="微软雅黑" panose="020B0503020204020204" pitchFamily="34" charset="-122"/>
                        <a:ea typeface="微软雅黑" panose="020B0503020204020204" pitchFamily="34" charset="-122"/>
                        <a:cs typeface="Times New Roman" panose="02020603050405020304"/>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r>
              <a:tr h="1306195">
                <a:tc>
                  <a:txBody>
                    <a:bodyPr/>
                    <a:p>
                      <a:pPr marL="9525" algn="ctr">
                        <a:lnSpc>
                          <a:spcPct val="100000"/>
                        </a:lnSpc>
                        <a:spcBef>
                          <a:spcPts val="255"/>
                        </a:spcBef>
                        <a:buNone/>
                      </a:pPr>
                      <a:r>
                        <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rPr>
                        <a:t>Optional configuration</a:t>
                      </a:r>
                      <a:endPar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32384"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Stainless steel, acrylic, containing lead, other materials, etc</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41909"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rPr>
                        <a:t>Tempered glass, acrylic, containing lead glass, other materials, etc</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p>
                      <a:pPr marL="10160" algn="ctr">
                        <a:lnSpc>
                          <a:spcPct val="100000"/>
                        </a:lnSpc>
                        <a:spcBef>
                          <a:spcPts val="330"/>
                        </a:spcBef>
                        <a:buClrTx/>
                        <a:buSzTx/>
                        <a:buFontTx/>
                        <a:buNone/>
                      </a:pP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en-US" altLang="zh-CN"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Make level 1~3</a:t>
                      </a:r>
                      <a:endParaRPr lang="en-US" altLang="zh-CN"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Rubber gloves, lead gloves, etc</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Nuclear-grade filters, toxic gas filters, etc</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en-US" altLang="zh-CN"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ICP-MS</a:t>
                      </a:r>
                      <a:endParaRPr lang="en-US" altLang="zh-CN"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Double cover sealing device, glove box box, vacuum system, no water, no oxygen operating system, etc</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r>
              <a:tr h="2760345">
                <a:tc>
                  <a:txBody>
                    <a:bodyPr/>
                    <a:p>
                      <a:pPr marL="9525" algn="ctr">
                        <a:lnSpc>
                          <a:spcPct val="100000"/>
                        </a:lnSpc>
                        <a:spcBef>
                          <a:spcPts val="255"/>
                        </a:spcBef>
                        <a:buNone/>
                      </a:pPr>
                      <a:r>
                        <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sym typeface="+mn-ea"/>
                        </a:rPr>
                        <a:t>Optional configuration instructions</a:t>
                      </a:r>
                      <a:endPar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endParaRPr>
                    </a:p>
                    <a:p>
                      <a:pPr marL="9525" algn="ctr">
                        <a:lnSpc>
                          <a:spcPct val="100000"/>
                        </a:lnSpc>
                        <a:spcBef>
                          <a:spcPts val="255"/>
                        </a:spcBef>
                        <a:buNone/>
                      </a:pPr>
                      <a:endParaRPr lang="zh-CN" altLang="en-US" sz="140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32384"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rPr>
                        <a:t>Customize boxes of different materials and thickness according to customer requirements</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endParaRPr>
                    </a:p>
                  </a:txBody>
                  <a:tcPr marL="0" marR="0" marT="41909"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rPr>
                        <a:t>According to customer requirements, different materials and thickness of the Windows can be customized</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rPr>
                        <a:t>According to the actual application scenarios and analysis requirements, different sealing levels of 1~3 can be customized</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sym typeface="+mn-ea"/>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VOC</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According to the different application industry, with different levels of filtering system</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Customize different analysis equipment according to different industries and different application analysis requirements</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c>
                  <a:txBody>
                    <a:bodyPr/>
                    <a:p>
                      <a:pPr marL="10160" algn="ctr">
                        <a:lnSpc>
                          <a:spcPct val="100000"/>
                        </a:lnSpc>
                        <a:spcBef>
                          <a:spcPts val="330"/>
                        </a:spcBef>
                        <a:buClrTx/>
                        <a:buSzTx/>
                        <a:buFontTx/>
                        <a:buNone/>
                      </a:pPr>
                      <a:r>
                        <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rPr>
                        <a:t>For different analysis and application scenario requirements, targeted configuration</a:t>
                      </a:r>
                      <a:endParaRPr lang="zh-CN" altLang="en-US" sz="1400" spc="-5" dirty="0">
                        <a:solidFill>
                          <a:srgbClr val="000000"/>
                        </a:solidFill>
                        <a:latin typeface="微软雅黑" panose="020B0503020204020204" pitchFamily="34" charset="-122"/>
                        <a:ea typeface="微软雅黑" panose="020B0503020204020204" pitchFamily="34" charset="-122"/>
                        <a:cs typeface="等线" panose="02010600030101010101" charset="-122"/>
                      </a:endParaRPr>
                    </a:p>
                  </a:txBody>
                  <a:tcPr marL="0" marR="0" marT="0" marB="0" anchor="ctr" anchorCtr="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846271" y="2827655"/>
            <a:ext cx="1019175" cy="708025"/>
          </a:xfrm>
          <a:prstGeom prst="rect">
            <a:avLst/>
          </a:prstGeom>
          <a:noFill/>
        </p:spPr>
        <p:txBody>
          <a:bodyPr wrap="none" lIns="91437" tIns="45718" rIns="91437" bIns="45718"/>
          <a:lstStyle/>
          <a:p>
            <a:pPr>
              <a:defRPr/>
            </a:pPr>
            <a:r>
              <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3119967" y="2610273"/>
            <a:ext cx="8070427" cy="1143000"/>
          </a:xfrm>
          <a:prstGeom prst="rect">
            <a:avLst/>
          </a:prstGeom>
          <a:solidFill>
            <a:schemeClr val="bg1">
              <a:lumMod val="95000"/>
            </a:schemeClr>
          </a:solidFill>
          <a:ln w="12700" cap="flat" cmpd="sng" algn="ctr">
            <a:noFill/>
            <a:prstDash val="solid"/>
            <a:miter lim="800000"/>
          </a:ln>
          <a:effectLst/>
        </p:spPr>
        <p:txBody>
          <a:bodyPr lIns="323992" tIns="45718" rIns="899977" bIns="45718" anchor="ctr"/>
          <a:lstStyle/>
          <a:p>
            <a:pPr>
              <a:lnSpc>
                <a:spcPct val="130000"/>
              </a:lnSpc>
              <a:defRPr/>
            </a:pPr>
            <a:r>
              <a:rPr lang="zh-CN" sz="3700" b="1" kern="0" dirty="0">
                <a:solidFill>
                  <a:srgbClr val="000000"/>
                </a:solidFill>
                <a:latin typeface="微软雅黑" panose="020B0503020204020204" pitchFamily="34" charset="-122"/>
                <a:ea typeface="微软雅黑" panose="020B0503020204020204" pitchFamily="34" charset="-122"/>
              </a:rPr>
              <a:t>Configuration and application cases</a:t>
            </a:r>
            <a:endParaRPr lang="zh-CN" sz="3700" b="1" kern="0" dirty="0">
              <a:solidFill>
                <a:srgbClr val="000000"/>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custDataLst>
              <p:tags r:id="rId3"/>
            </p:custDataLst>
          </p:nvPr>
        </p:nvSpPr>
        <p:spPr bwMode="auto">
          <a:xfrm>
            <a:off x="2028371" y="2385015"/>
            <a:ext cx="1269652" cy="15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4F81BD"/>
                </a:solidFill>
                <a:latin typeface="Arial Black" panose="020B0A04020102020204" pitchFamily="34" charset="0"/>
                <a:ea typeface="华文新魏" panose="02010800040101010101" pitchFamily="2" charset="-122"/>
              </a:rPr>
              <a:t>4</a:t>
            </a:r>
            <a:endParaRPr lang="en-US" altLang="zh-CN" sz="9600" dirty="0">
              <a:solidFill>
                <a:srgbClr val="4F81BD"/>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404664"/>
            <a:ext cx="8366720" cy="490066"/>
          </a:xfrm>
        </p:spPr>
        <p:txBody>
          <a:bodyPr lIns="0" tIns="0" rIns="72000" bIns="0">
            <a:normAutofit/>
          </a:bodyPr>
          <a:lstStyle/>
          <a:p>
            <a:pPr algn="l">
              <a:buClrTx/>
              <a:buSzTx/>
              <a:buFontTx/>
            </a:pPr>
            <a:r>
              <a:rPr lang="zh-CN" altLang="en-US" sz="2400" b="1" kern="0">
                <a:solidFill>
                  <a:srgbClr val="5F5F5F"/>
                </a:solidFill>
              </a:rPr>
              <a:t> Protective type ICP-MS application</a:t>
            </a:r>
            <a:endParaRPr lang="zh-CN" altLang="en-US" sz="2400" b="1" kern="0">
              <a:solidFill>
                <a:srgbClr val="5F5F5F"/>
              </a:solidFill>
            </a:endParaRPr>
          </a:p>
        </p:txBody>
      </p:sp>
      <p:sp>
        <p:nvSpPr>
          <p:cNvPr id="3" name="内容占位符 2"/>
          <p:cNvSpPr>
            <a:spLocks noGrp="1"/>
          </p:cNvSpPr>
          <p:nvPr>
            <p:ph idx="1"/>
          </p:nvPr>
        </p:nvSpPr>
        <p:spPr>
          <a:xfrm>
            <a:off x="335360" y="908720"/>
            <a:ext cx="11424000" cy="5592000"/>
          </a:xfrm>
        </p:spPr>
        <p:txBody>
          <a:bodyPr/>
          <a:lstStyle/>
          <a:p>
            <a:pPr marL="0" indent="0">
              <a:buNone/>
            </a:pPr>
            <a:r>
              <a:rPr lang="zh-CN" altLang="en-US" sz="1400" kern="12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Glove box ICP-MS has good sensitivity, lower detection limit, and considerable advantages in the detection of trace elements, so its application in the nuclear industry and nuclear environment industry has gradually developed. In recent years, whether from the performance of ICP-MS instrument itself, or from the means and methods of analysis and testing have been significantly improved.</a:t>
            </a:r>
            <a:endParaRPr lang="en-US" altLang="zh-CN" sz="1400" kern="12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endParaRPr lang="zh-CN" altLang="en-US" sz="1400" kern="12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custDataLst>
              <p:tags r:id="rId1"/>
            </p:custDataLst>
          </p:nvPr>
        </p:nvGraphicFramePr>
        <p:xfrm>
          <a:off x="363855" y="2025650"/>
          <a:ext cx="11635740" cy="5316855"/>
        </p:xfrm>
        <a:graphic>
          <a:graphicData uri="http://schemas.openxmlformats.org/drawingml/2006/table">
            <a:tbl>
              <a:tblPr firstRow="1" bandRow="1">
                <a:tableStyleId>{5C22544A-7EE6-4342-B048-85BDC9FD1C3A}</a:tableStyleId>
              </a:tblPr>
              <a:tblGrid>
                <a:gridCol w="2494915"/>
                <a:gridCol w="5903595"/>
                <a:gridCol w="3237230"/>
              </a:tblGrid>
              <a:tr h="473710">
                <a:tc>
                  <a:txBody>
                    <a:bodyPr/>
                    <a:lstStyle/>
                    <a:p>
                      <a:pPr algn="ctr"/>
                      <a:r>
                        <a:rPr lang="zh-CN" altLang="zh-CN" sz="1400" b="1" kern="1200" dirty="0" smtClean="0">
                          <a:solidFill>
                            <a:schemeClr val="lt1"/>
                          </a:solidFill>
                          <a:effectLst/>
                          <a:latin typeface="微软雅黑" panose="020B0503020204020204" pitchFamily="34" charset="-122"/>
                          <a:ea typeface="微软雅黑" panose="020B0503020204020204" pitchFamily="34" charset="-122"/>
                          <a:cs typeface="+mn-cs"/>
                        </a:rPr>
                        <a:t>Standard number</a:t>
                      </a:r>
                      <a:endParaRPr lang="zh-CN" altLang="zh-CN" sz="1400" b="1" kern="1200" dirty="0" smtClean="0">
                        <a:solidFill>
                          <a:schemeClr val="lt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685800" rtl="0" eaLnBrk="1" latinLnBrk="0" hangingPunct="1"/>
                      <a:r>
                        <a:rPr lang="zh-CN" altLang="zh-CN" sz="1400" b="1" kern="1200" dirty="0" smtClean="0">
                          <a:solidFill>
                            <a:schemeClr val="lt1"/>
                          </a:solidFill>
                          <a:effectLst/>
                          <a:latin typeface="微软雅黑" panose="020B0503020204020204" pitchFamily="34" charset="-122"/>
                          <a:ea typeface="微软雅黑" panose="020B0503020204020204" pitchFamily="34" charset="-122"/>
                          <a:cs typeface="+mn-cs"/>
                        </a:rPr>
                        <a:t>Standard name</a:t>
                      </a:r>
                      <a:endParaRPr lang="zh-CN" altLang="zh-CN" sz="1400" b="1" kern="1200" dirty="0" smtClean="0">
                        <a:solidFill>
                          <a:schemeClr val="lt1"/>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685800" rtl="0" eaLnBrk="1" latinLnBrk="0" hangingPunct="1"/>
                      <a:r>
                        <a:rPr lang="zh-CN" altLang="zh-CN" sz="1400" b="1" kern="1200" dirty="0" smtClean="0">
                          <a:solidFill>
                            <a:schemeClr val="lt1"/>
                          </a:solidFill>
                          <a:effectLst/>
                          <a:latin typeface="微软雅黑" panose="020B0503020204020204" pitchFamily="34" charset="-122"/>
                          <a:ea typeface="微软雅黑" panose="020B0503020204020204" pitchFamily="34" charset="-122"/>
                          <a:cs typeface="+mn-cs"/>
                        </a:rPr>
                        <a:t>object element</a:t>
                      </a:r>
                      <a:endParaRPr lang="zh-CN" altLang="zh-CN" sz="1400" b="1" kern="1200" dirty="0" smtClean="0">
                        <a:solidFill>
                          <a:schemeClr val="lt1"/>
                        </a:solidFill>
                        <a:effectLst/>
                        <a:latin typeface="微软雅黑" panose="020B0503020204020204" pitchFamily="34" charset="-122"/>
                        <a:ea typeface="微软雅黑" panose="020B0503020204020204" pitchFamily="34" charset="-122"/>
                        <a:cs typeface="+mn-cs"/>
                      </a:endParaRPr>
                    </a:p>
                  </a:txBody>
                  <a:tcPr anchor="ctr"/>
                </a:tc>
              </a:tr>
              <a:tr h="762000">
                <a:tc>
                  <a:txBody>
                    <a:bodyPr/>
                    <a:lstStyle/>
                    <a:p>
                      <a:pPr algn="ctr"/>
                      <a:r>
                        <a:rPr lang="en-US" altLang="zh-CN" sz="1400" kern="1200" dirty="0" smtClean="0">
                          <a:solidFill>
                            <a:schemeClr val="dk1"/>
                          </a:solidFill>
                          <a:effectLst/>
                          <a:latin typeface="微软雅黑" panose="020B0503020204020204" pitchFamily="34" charset="-122"/>
                          <a:ea typeface="微软雅黑" panose="020B0503020204020204" pitchFamily="34" charset="-122"/>
                          <a:cs typeface="+mn-cs"/>
                        </a:rPr>
                        <a:t>DZ/T 0279.6-2016</a:t>
                      </a:r>
                      <a:endParaRPr lang="en-US" altLang="zh-CN" sz="1400" kern="1200" dirty="0" smtClean="0">
                        <a:solidFill>
                          <a:schemeClr val="dk1"/>
                        </a:solidFill>
                        <a:effectLst/>
                        <a:latin typeface="微软雅黑" panose="020B0503020204020204" pitchFamily="34" charset="-122"/>
                        <a:ea typeface="微软雅黑" panose="020B0503020204020204" pitchFamily="34" charset="-122"/>
                        <a:cs typeface="+mn-cs"/>
                      </a:endParaRPr>
                    </a:p>
                  </a:txBody>
                  <a:tcPr anchor="ctr" anchorCtr="1"/>
                </a:tc>
                <a:tc>
                  <a:txBody>
                    <a:bodyPr/>
                    <a:lstStyle/>
                    <a:p>
                      <a:pPr indent="127000" algn="ctr">
                        <a:lnSpc>
                          <a:spcPts val="2000"/>
                        </a:lnSpc>
                        <a:spcAft>
                          <a:spcPts val="0"/>
                        </a:spcAft>
                      </a:pPr>
                      <a:r>
                        <a:rPr lang="zh-CN" sz="1400" kern="100" dirty="0">
                          <a:solidFill>
                            <a:srgbClr val="000000"/>
                          </a:solidFill>
                          <a:effectLst/>
                          <a:latin typeface="微软雅黑" panose="020B0503020204020204" pitchFamily="34" charset="-122"/>
                          <a:ea typeface="微软雅黑" panose="020B0503020204020204" pitchFamily="34" charset="-122"/>
                        </a:rPr>
                        <a:t>Regional geochemical sample analysis methods — Part 6: Determination of uranium content by inductively coupled plasma mass spectrometry</a:t>
                      </a:r>
                      <a:endParaRPr lang="zh-CN" sz="1400" kern="100" dirty="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indent="127000" algn="ctr">
                        <a:lnSpc>
                          <a:spcPct val="150000"/>
                        </a:lnSpc>
                        <a:spcAft>
                          <a:spcPts val="0"/>
                        </a:spcAft>
                      </a:pPr>
                      <a:r>
                        <a:rPr lang="en-US" sz="1400" kern="100" dirty="0">
                          <a:solidFill>
                            <a:srgbClr val="000000"/>
                          </a:solidFill>
                          <a:effectLst/>
                          <a:latin typeface="微软雅黑" panose="020B0503020204020204" pitchFamily="34" charset="-122"/>
                          <a:ea typeface="微软雅黑" panose="020B0503020204020204" pitchFamily="34" charset="-122"/>
                          <a:cs typeface="+mn-cs"/>
                        </a:rPr>
                        <a:t>U</a:t>
                      </a:r>
                      <a:endParaRPr lang="en-US" sz="1400" kern="1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r>
              <a:tr h="508000">
                <a:tc>
                  <a:txBody>
                    <a:bodyPr/>
                    <a:lstStyle/>
                    <a:p>
                      <a:pPr marL="0" algn="ctr" defTabSz="685800" rtl="0" eaLnBrk="1" latinLnBrk="0" hangingPunct="1"/>
                      <a:r>
                        <a:rPr lang="en-US" altLang="zh-CN" sz="1400" kern="1200" dirty="0" smtClean="0">
                          <a:solidFill>
                            <a:schemeClr val="dk1"/>
                          </a:solidFill>
                          <a:effectLst/>
                          <a:latin typeface="微软雅黑" panose="020B0503020204020204" pitchFamily="34" charset="-122"/>
                          <a:ea typeface="微软雅黑" panose="020B0503020204020204" pitchFamily="34" charset="-122"/>
                          <a:cs typeface="+mn-cs"/>
                        </a:rPr>
                        <a:t>SN/T 4678-2016</a:t>
                      </a:r>
                      <a:endParaRPr lang="en-US" altLang="zh-CN" sz="1400" kern="1200" dirty="0" smtClean="0">
                        <a:solidFill>
                          <a:schemeClr val="dk1"/>
                        </a:solidFill>
                        <a:effectLst/>
                        <a:latin typeface="微软雅黑" panose="020B0503020204020204" pitchFamily="34" charset="-122"/>
                        <a:ea typeface="微软雅黑" panose="020B0503020204020204" pitchFamily="34" charset="-122"/>
                        <a:cs typeface="+mn-cs"/>
                      </a:endParaRPr>
                    </a:p>
                  </a:txBody>
                  <a:tcPr/>
                </a:tc>
                <a:tc>
                  <a:txBody>
                    <a:bodyPr/>
                    <a:lstStyle/>
                    <a:p>
                      <a:pPr marL="0" indent="127000" algn="ctr" defTabSz="685800" rtl="0" eaLnBrk="1" latinLnBrk="0" hangingPunct="1">
                        <a:lnSpc>
                          <a:spcPts val="2000"/>
                        </a:lnSpc>
                        <a:spcAft>
                          <a:spcPts val="0"/>
                        </a:spcAft>
                      </a:pPr>
                      <a:r>
                        <a:rPr lang="zh-CN" sz="1400" kern="100" dirty="0">
                          <a:solidFill>
                            <a:srgbClr val="000000"/>
                          </a:solidFill>
                          <a:effectLst/>
                          <a:latin typeface="微软雅黑" panose="020B0503020204020204" pitchFamily="34" charset="-122"/>
                          <a:ea typeface="微软雅黑" panose="020B0503020204020204" pitchFamily="34" charset="-122"/>
                          <a:cs typeface="+mn-cs"/>
                        </a:rPr>
                        <a:t>Determination of uranium and thorium in exported food method Inductively coupled plasma mass spectrometry</a:t>
                      </a:r>
                      <a:endParaRPr lang="zh-CN" sz="1400" kern="1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127000" algn="ctr">
                        <a:lnSpc>
                          <a:spcPct val="150000"/>
                        </a:lnSpc>
                        <a:spcAft>
                          <a:spcPts val="0"/>
                        </a:spcAft>
                      </a:pPr>
                      <a:r>
                        <a:rPr lang="en-US" sz="1400" kern="100" dirty="0" err="1">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U 、Th</a:t>
                      </a:r>
                      <a:endParaRPr lang="en-US" sz="1400" kern="100" dirty="0" err="1">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1016000">
                <a:tc>
                  <a:txBody>
                    <a:bodyPr/>
                    <a:lstStyle/>
                    <a:p>
                      <a:pPr marL="0" indent="127000" algn="ctr" defTabSz="685800" rtl="0" eaLnBrk="1" latinLnBrk="0" hangingPunct="1">
                        <a:lnSpc>
                          <a:spcPct val="150000"/>
                        </a:lnSpc>
                        <a:spcAft>
                          <a:spcPts val="0"/>
                        </a:spcAft>
                      </a:pPr>
                      <a:r>
                        <a:rPr lang="en-US" sz="1400" kern="1200" dirty="0">
                          <a:solidFill>
                            <a:schemeClr val="dk1"/>
                          </a:solidFill>
                          <a:effectLst/>
                          <a:latin typeface="微软雅黑" panose="020B0503020204020204" pitchFamily="34" charset="-122"/>
                          <a:ea typeface="微软雅黑" panose="020B0503020204020204" pitchFamily="34" charset="-122"/>
                          <a:cs typeface="+mn-cs"/>
                        </a:rPr>
                        <a:t>DB15/T 688.4-2014</a:t>
                      </a:r>
                      <a:endParaRPr lang="en-US" sz="1400" kern="12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indent="127000" algn="ctr" defTabSz="685800" rtl="0" eaLnBrk="1" latinLnBrk="0" hangingPunct="1">
                        <a:lnSpc>
                          <a:spcPts val="2000"/>
                        </a:lnSpc>
                        <a:spcAft>
                          <a:spcPts val="0"/>
                        </a:spcAft>
                      </a:pPr>
                      <a:r>
                        <a:rPr lang="zh-CN" sz="1400" kern="100" dirty="0">
                          <a:solidFill>
                            <a:srgbClr val="000000"/>
                          </a:solidFill>
                          <a:effectLst/>
                          <a:latin typeface="微软雅黑" panose="020B0503020204020204" pitchFamily="34" charset="-122"/>
                          <a:ea typeface="微软雅黑" panose="020B0503020204020204" pitchFamily="34" charset="-122"/>
                          <a:cs typeface="+mn-cs"/>
                        </a:rPr>
                        <a:t>Methods for chemical analysis of thorium dioxide powder-Part 4: Determination of uranium, hafnium, antimony and bismuth in thorium dioxide powder-inductively coupled plasma mass spectrometry</a:t>
                      </a:r>
                      <a:endParaRPr lang="zh-CN" sz="1400" kern="1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127000" algn="ctr">
                        <a:lnSpc>
                          <a:spcPct val="150000"/>
                        </a:lnSpc>
                        <a:spcAft>
                          <a:spcPts val="0"/>
                        </a:spcAft>
                      </a:pPr>
                      <a:r>
                        <a:rPr lang="en-US" sz="1400" kern="100" dirty="0" err="1">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U 、Hf 、Sb 、Bi</a:t>
                      </a:r>
                      <a:endParaRPr lang="en-US" sz="1400" kern="100" dirty="0" err="1">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1016000">
                <a:tc>
                  <a:txBody>
                    <a:bodyPr/>
                    <a:lstStyle/>
                    <a:p>
                      <a:pPr marL="0" indent="127000" algn="ctr" defTabSz="685800" rtl="0" eaLnBrk="1" latinLnBrk="0" hangingPunct="1">
                        <a:lnSpc>
                          <a:spcPct val="150000"/>
                        </a:lnSpc>
                        <a:spcAft>
                          <a:spcPts val="0"/>
                        </a:spcAft>
                      </a:pPr>
                      <a:r>
                        <a:rPr lang="en-US" sz="1400" kern="1200" dirty="0">
                          <a:solidFill>
                            <a:schemeClr val="dk1"/>
                          </a:solidFill>
                          <a:effectLst/>
                          <a:latin typeface="微软雅黑" panose="020B0503020204020204" pitchFamily="34" charset="-122"/>
                          <a:ea typeface="微软雅黑" panose="020B0503020204020204" pitchFamily="34" charset="-122"/>
                          <a:cs typeface="+mn-cs"/>
                        </a:rPr>
                        <a:t>GB/T 12690.12-2003</a:t>
                      </a:r>
                      <a:endParaRPr lang="en-US" sz="1400" kern="12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indent="127000" algn="ctr" defTabSz="685800" rtl="0" eaLnBrk="1" latinLnBrk="0" hangingPunct="1">
                        <a:lnSpc>
                          <a:spcPts val="2000"/>
                        </a:lnSpc>
                        <a:spcAft>
                          <a:spcPts val="0"/>
                        </a:spcAft>
                      </a:pPr>
                      <a:r>
                        <a:rPr lang="zh-CN" sz="1400" kern="100" dirty="0">
                          <a:solidFill>
                            <a:srgbClr val="000000"/>
                          </a:solidFill>
                          <a:effectLst/>
                          <a:latin typeface="微软雅黑" panose="020B0503020204020204" pitchFamily="34" charset="-122"/>
                          <a:ea typeface="微软雅黑" panose="020B0503020204020204" pitchFamily="34" charset="-122"/>
                          <a:cs typeface="+mn-cs"/>
                        </a:rPr>
                        <a:t>Chemical analysis of non-rare earth impurities in rare earth metals and their oxides Determination of thorium azo III spectrophotometry and inductively coupled plasma mass spectrometry</a:t>
                      </a:r>
                      <a:endParaRPr lang="zh-CN" sz="1400" kern="1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127000" algn="ctr">
                        <a:lnSpc>
                          <a:spcPct val="150000"/>
                        </a:lnSpc>
                        <a:spcAft>
                          <a:spcPts val="0"/>
                        </a:spcAft>
                      </a:pPr>
                      <a:r>
                        <a:rPr lang="en-US" sz="1400" kern="100" dirty="0" err="1">
                          <a:solidFill>
                            <a:srgbClr val="000000"/>
                          </a:solidFill>
                          <a:effectLst/>
                          <a:latin typeface="微软雅黑" panose="020B0503020204020204" pitchFamily="34" charset="-122"/>
                          <a:ea typeface="微软雅黑" panose="020B0503020204020204" pitchFamily="34" charset="-122"/>
                          <a:cs typeface="+mn-cs"/>
                        </a:rPr>
                        <a:t>Th</a:t>
                      </a:r>
                      <a:endParaRPr lang="en-US" sz="1400" kern="100" dirty="0" err="1">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r>
              <a:tr h="1541145">
                <a:tc>
                  <a:txBody>
                    <a:bodyPr/>
                    <a:lstStyle/>
                    <a:p>
                      <a:pPr marL="0" indent="127000" algn="ctr" defTabSz="685800" rtl="0" eaLnBrk="1" latinLnBrk="0" hangingPunct="1">
                        <a:lnSpc>
                          <a:spcPct val="150000"/>
                        </a:lnSpc>
                        <a:spcAft>
                          <a:spcPts val="0"/>
                        </a:spcAft>
                      </a:pPr>
                      <a:r>
                        <a:rPr lang="en-US" sz="1400" kern="1200" dirty="0">
                          <a:solidFill>
                            <a:schemeClr val="dk1"/>
                          </a:solidFill>
                          <a:effectLst/>
                          <a:latin typeface="微软雅黑" panose="020B0503020204020204" pitchFamily="34" charset="-122"/>
                          <a:ea typeface="微软雅黑" panose="020B0503020204020204" pitchFamily="34" charset="-122"/>
                          <a:cs typeface="+mn-cs"/>
                        </a:rPr>
                        <a:t>GB/T 16484.20-2009</a:t>
                      </a:r>
                      <a:endParaRPr lang="en-US" sz="1400" kern="12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indent="127000" algn="ctr" defTabSz="685800" rtl="0" eaLnBrk="1" latinLnBrk="0" hangingPunct="1">
                        <a:lnSpc>
                          <a:spcPts val="2000"/>
                        </a:lnSpc>
                        <a:spcAft>
                          <a:spcPts val="0"/>
                        </a:spcAft>
                      </a:pPr>
                      <a:r>
                        <a:rPr lang="zh-CN" sz="1400" kern="100" dirty="0">
                          <a:solidFill>
                            <a:srgbClr val="000000"/>
                          </a:solidFill>
                          <a:effectLst/>
                          <a:latin typeface="微软雅黑" panose="020B0503020204020204" pitchFamily="34" charset="-122"/>
                          <a:ea typeface="微软雅黑" panose="020B0503020204020204" pitchFamily="34" charset="-122"/>
                          <a:cs typeface="+mn-cs"/>
                        </a:rPr>
                        <a:t>Chemical analytical methods for rare earth chloride and light rare earth carbonate- -Part 20: Determination of the amount of nickel oxide, manganese oxide, lead oxide, alumina, zinc oxide and thorium oxide Inductively coupled plasma mass spectrometry</a:t>
                      </a:r>
                      <a:endParaRPr lang="zh-CN" sz="1400" kern="1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indent="127000" algn="ctr">
                        <a:lnSpc>
                          <a:spcPct val="150000"/>
                        </a:lnSpc>
                        <a:spcAft>
                          <a:spcPts val="0"/>
                        </a:spcAft>
                      </a:pPr>
                      <a:r>
                        <a:rPr lang="zh-CN" sz="1400" kern="100" dirty="0">
                          <a:solidFill>
                            <a:srgbClr val="000000"/>
                          </a:solidFill>
                          <a:effectLst/>
                          <a:latin typeface="微软雅黑" panose="020B0503020204020204" pitchFamily="34" charset="-122"/>
                          <a:ea typeface="微软雅黑" panose="020B0503020204020204" pitchFamily="34" charset="-122"/>
                          <a:cs typeface="+mn-cs"/>
                        </a:rPr>
                        <a:t>Nickel oxide, manganese oxide, lead oxide, aluminum oxide, zinc oxide, thorium oxide</a:t>
                      </a:r>
                      <a:endParaRPr lang="zh-CN" sz="1400" kern="100" dirty="0">
                        <a:solidFill>
                          <a:srgbClr val="000000"/>
                        </a:solidFill>
                        <a:effectLst/>
                        <a:latin typeface="微软雅黑" panose="020B0503020204020204" pitchFamily="34" charset="-122"/>
                        <a:ea typeface="微软雅黑" panose="020B0503020204020204" pitchFamily="34" charset="-122"/>
                        <a:cs typeface="+mn-cs"/>
                      </a:endParaRPr>
                    </a:p>
                  </a:txBody>
                  <a:tcPr marL="68580" marR="68580" marT="0" marB="0" anchor="ctr"/>
                </a:tc>
              </a:tr>
            </a:tbl>
          </a:graphicData>
        </a:graphic>
      </p:graphicFrame>
      <p:sp>
        <p:nvSpPr>
          <p:cNvPr id="7" name="矩形 6"/>
          <p:cNvSpPr/>
          <p:nvPr/>
        </p:nvSpPr>
        <p:spPr>
          <a:xfrm>
            <a:off x="1657655" y="1651793"/>
            <a:ext cx="8779510" cy="337185"/>
          </a:xfrm>
          <a:prstGeom prst="rect">
            <a:avLst/>
          </a:prstGeom>
        </p:spPr>
        <p:txBody>
          <a:bodyPr wrap="none">
            <a:spAutoFit/>
          </a:bodyPr>
          <a:lstStyle/>
          <a:p>
            <a:r>
              <a:rPr lang="zh-CN" altLang="zh-CN" sz="1600" dirty="0"/>
              <a:t>ICP-MS is applied to the relevant standards in the nuclear industry and the nuclear environment industry</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title"/>
          </p:nvPr>
        </p:nvSpPr>
        <p:spPr/>
        <p:txBody>
          <a:bodyPr>
            <a:normAutofit/>
          </a:bodyPr>
          <a:p>
            <a:pPr algn="l">
              <a:buClrTx/>
              <a:buSzTx/>
              <a:buFontTx/>
            </a:pPr>
            <a:r>
              <a:rPr lang="zh-CN" altLang="en-US" sz="2400" b="1" kern="0">
                <a:solidFill>
                  <a:srgbClr val="5F5F5F"/>
                </a:solidFill>
              </a:rPr>
              <a:t>Model and application</a:t>
            </a:r>
            <a:endParaRPr lang="zh-CN" altLang="en-US" sz="2400" b="1" kern="0">
              <a:solidFill>
                <a:srgbClr val="5F5F5F"/>
              </a:solidFill>
            </a:endParaRPr>
          </a:p>
        </p:txBody>
      </p:sp>
      <p:sp>
        <p:nvSpPr>
          <p:cNvPr id="2" name="灯片编号占位符 1"/>
          <p:cNvSpPr>
            <a:spLocks noGrp="1"/>
          </p:cNvSpPr>
          <p:nvPr>
            <p:ph type="sldNum" sz="quarter" idx="10"/>
          </p:nvPr>
        </p:nvSpPr>
        <p:spPr/>
        <p:txBody>
          <a:bodyPr/>
          <a:p>
            <a:pPr>
              <a:defRPr/>
            </a:pPr>
            <a:fld id="{D4FE18B1-0DDD-4E8B-8EAA-9840798265F0}" type="slidenum">
              <a:rPr lang="en-US" sz="1600" smtClean="0"/>
            </a:fld>
            <a:endParaRPr lang="en-US" sz="1600" dirty="0"/>
          </a:p>
        </p:txBody>
      </p:sp>
      <p:graphicFrame>
        <p:nvGraphicFramePr>
          <p:cNvPr id="5" name="表格 4"/>
          <p:cNvGraphicFramePr>
            <a:graphicFrameLocks noGrp="1"/>
          </p:cNvGraphicFramePr>
          <p:nvPr>
            <p:custDataLst>
              <p:tags r:id="rId1"/>
            </p:custDataLst>
          </p:nvPr>
        </p:nvGraphicFramePr>
        <p:xfrm>
          <a:off x="472440" y="1061085"/>
          <a:ext cx="11543030" cy="5761990"/>
        </p:xfrm>
        <a:graphic>
          <a:graphicData uri="http://schemas.openxmlformats.org/drawingml/2006/table">
            <a:tbl>
              <a:tblPr firstRow="1" bandRow="1">
                <a:tableStyleId>{5C22544A-7EE6-4342-B048-85BDC9FD1C3A}</a:tableStyleId>
              </a:tblPr>
              <a:tblGrid>
                <a:gridCol w="2000250"/>
                <a:gridCol w="4578350"/>
                <a:gridCol w="4964430"/>
              </a:tblGrid>
              <a:tr h="615315">
                <a:tc>
                  <a:txBody>
                    <a:bodyPr/>
                    <a:p>
                      <a:pPr algn="ctr" fontAlgn="base"/>
                      <a:r>
                        <a:rPr lang="zh-CN" sz="1400" kern="100" dirty="0">
                          <a:solidFill>
                            <a:srgbClr val="000000"/>
                          </a:solidFill>
                          <a:latin typeface="微软雅黑" panose="020B0503020204020204" pitchFamily="34" charset="-122"/>
                          <a:ea typeface="微软雅黑" panose="020B0503020204020204" pitchFamily="34" charset="-122"/>
                        </a:rPr>
                        <a:t>specifications</a:t>
                      </a:r>
                      <a:endParaRPr 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121920" marR="121920" marT="81280" marB="81280" anchor="ctr">
                    <a:solidFill>
                      <a:schemeClr val="accent5"/>
                    </a:solidFill>
                  </a:tcPr>
                </a:tc>
                <a:tc>
                  <a:txBody>
                    <a:bodyPr/>
                    <a:p>
                      <a:pPr algn="ctr" fontAlgn="base"/>
                      <a:r>
                        <a:rPr sz="1400" spc="45" dirty="0">
                          <a:solidFill>
                            <a:srgbClr val="000000"/>
                          </a:solidFill>
                          <a:latin typeface="微软雅黑" panose="020B0503020204020204" pitchFamily="34" charset="-122"/>
                          <a:ea typeface="微软雅黑" panose="020B0503020204020204" pitchFamily="34" charset="-122"/>
                          <a:cs typeface="HarmonyOS Sans SC"/>
                          <a:sym typeface="+mn-ea"/>
                        </a:rPr>
                        <a:t>description</a:t>
                      </a:r>
                      <a:endParaRPr lang="zh-CN" sz="1400" kern="100" spc="45" dirty="0">
                        <a:solidFill>
                          <a:srgbClr val="000000"/>
                        </a:solidFill>
                        <a:latin typeface="微软雅黑" panose="020B0503020204020204" pitchFamily="34" charset="-122"/>
                        <a:ea typeface="微软雅黑" panose="020B0503020204020204" pitchFamily="34" charset="-122"/>
                        <a:cs typeface="HarmonyOS Sans SC"/>
                        <a:sym typeface="+mn-ea"/>
                      </a:endParaRPr>
                    </a:p>
                  </a:txBody>
                  <a:tcPr marL="121920" marR="121920" marT="81280" marB="81280" anchor="ctr">
                    <a:solidFill>
                      <a:schemeClr val="accent5"/>
                    </a:solidFill>
                  </a:tcPr>
                </a:tc>
                <a:tc>
                  <a:txBody>
                    <a:bodyPr/>
                    <a:p>
                      <a:pPr marL="225425" algn="ctr">
                        <a:lnSpc>
                          <a:spcPct val="100000"/>
                        </a:lnSpc>
                        <a:spcBef>
                          <a:spcPts val="725"/>
                        </a:spcBef>
                        <a:tabLst>
                          <a:tab pos="1933575" algn="l"/>
                          <a:tab pos="4542790" algn="l"/>
                        </a:tabLst>
                      </a:pPr>
                      <a:r>
                        <a:rPr sz="1400" spc="45" dirty="0">
                          <a:solidFill>
                            <a:srgbClr val="000000"/>
                          </a:solidFill>
                          <a:latin typeface="微软雅黑" panose="020B0503020204020204" pitchFamily="34" charset="-122"/>
                          <a:ea typeface="微软雅黑" panose="020B0503020204020204" pitchFamily="34" charset="-122"/>
                          <a:cs typeface="HarmonyOS Sans SC"/>
                          <a:sym typeface="+mn-ea"/>
                        </a:rPr>
                        <a:t>application case</a:t>
                      </a:r>
                      <a:endParaRPr lang="zh-CN" sz="1400" kern="100" spc="45" dirty="0">
                        <a:solidFill>
                          <a:srgbClr val="000000"/>
                        </a:solidFill>
                        <a:latin typeface="微软雅黑" panose="020B0503020204020204" pitchFamily="34" charset="-122"/>
                        <a:ea typeface="微软雅黑" panose="020B0503020204020204" pitchFamily="34" charset="-122"/>
                        <a:cs typeface="HarmonyOS Sans SC"/>
                        <a:sym typeface="+mn-ea"/>
                      </a:endParaRPr>
                    </a:p>
                  </a:txBody>
                  <a:tcPr marL="121920" marR="121920" marT="81280" marB="81280" anchor="ctr">
                    <a:solidFill>
                      <a:schemeClr val="accent5"/>
                    </a:solidFill>
                  </a:tcPr>
                </a:tc>
              </a:tr>
              <a:tr h="1600200">
                <a:tc>
                  <a:txBody>
                    <a:bodyPr/>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latin typeface="微软雅黑" panose="020B0503020204020204" pitchFamily="34" charset="-122"/>
                          <a:ea typeface="微软雅黑" panose="020B0503020204020204" pitchFamily="34" charset="-122"/>
                        </a:rPr>
                        <a:t>SPEC Pro</a:t>
                      </a:r>
                      <a:endParaRPr sz="1400" kern="100" dirty="0">
                        <a:solidFill>
                          <a:srgbClr val="000000"/>
                        </a:solidFill>
                        <a:latin typeface="微软雅黑" panose="020B0503020204020204" pitchFamily="34" charset="-122"/>
                        <a:ea typeface="微软雅黑" panose="020B0503020204020204" pitchFamily="34" charset="-122"/>
                      </a:endParaRPr>
                    </a:p>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latin typeface="微软雅黑" panose="020B0503020204020204" pitchFamily="34" charset="-122"/>
                          <a:ea typeface="微软雅黑" panose="020B0503020204020204" pitchFamily="34" charset="-122"/>
                        </a:rPr>
                        <a:t>Type 7000S</a:t>
                      </a:r>
                      <a:endParaRPr sz="1400" kern="10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c>
                  <a:txBody>
                    <a:bodyPr/>
                    <a:p>
                      <a:pPr algn="l"/>
                      <a:r>
                        <a:rPr lang="zh-CN" altLang="en-US" sz="1400" kern="1200" baseline="0" dirty="0">
                          <a:solidFill>
                            <a:srgbClr val="000000"/>
                          </a:solidFill>
                          <a:latin typeface="微软雅黑" panose="020B0503020204020204" pitchFamily="34" charset="-122"/>
                          <a:ea typeface="微软雅黑" panose="020B0503020204020204" pitchFamily="34" charset="-122"/>
                        </a:rPr>
                        <a:t>It is suitable for basic protection analysis and can realize the construction of application scenarios such as isolation and sealing under special application conditions</a:t>
                      </a:r>
                      <a:endParaRPr lang="zh-CN" altLang="en-US" sz="1400" kern="1200" baseline="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c>
                  <a:txBody>
                    <a:bodyPr/>
                    <a:p>
                      <a:pPr algn="l" fontAlgn="base"/>
                      <a:r>
                        <a:rPr lang="zh-CN" altLang="en-US" sz="1400" kern="1200" baseline="0" dirty="0">
                          <a:solidFill>
                            <a:srgbClr val="000000"/>
                          </a:solidFill>
                          <a:latin typeface="微软雅黑" panose="020B0503020204020204" pitchFamily="34" charset="-122"/>
                          <a:ea typeface="微软雅黑" panose="020B0503020204020204" pitchFamily="34" charset="-122"/>
                        </a:rPr>
                        <a:t>In the petrochemical industry, direct injection and rapid detection of excessive trace mercury, lead, arsenic and other elements, to prevent the harm of volatile samples to the environment and analysts through sealing and other basic protection</a:t>
                      </a:r>
                      <a:endParaRPr lang="zh-CN" altLang="en-US" sz="1400" kern="1200" baseline="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r>
              <a:tr h="1600835">
                <a:tc>
                  <a:txBody>
                    <a:bodyPr/>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latin typeface="微软雅黑" panose="020B0503020204020204" pitchFamily="34" charset="-122"/>
                          <a:ea typeface="微软雅黑" panose="020B0503020204020204" pitchFamily="34" charset="-122"/>
                        </a:rPr>
                        <a:t>SPEC Pro</a:t>
                      </a:r>
                      <a:endParaRPr sz="1400" kern="100" dirty="0">
                        <a:solidFill>
                          <a:srgbClr val="000000"/>
                        </a:solidFill>
                        <a:latin typeface="微软雅黑" panose="020B0503020204020204" pitchFamily="34" charset="-122"/>
                        <a:ea typeface="微软雅黑" panose="020B0503020204020204" pitchFamily="34" charset="-122"/>
                      </a:endParaRPr>
                    </a:p>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latin typeface="微软雅黑" panose="020B0503020204020204" pitchFamily="34" charset="-122"/>
                          <a:ea typeface="微软雅黑" panose="020B0503020204020204" pitchFamily="34" charset="-122"/>
                        </a:rPr>
                        <a:t>7000N type</a:t>
                      </a:r>
                      <a:endParaRPr sz="1400" kern="10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c>
                  <a:txBody>
                    <a:bodyPr/>
                    <a:p>
                      <a:pPr algn="l"/>
                      <a:r>
                        <a:rPr lang="zh-CN" altLang="en-US" sz="1400" kern="1200" baseline="0" dirty="0">
                          <a:solidFill>
                            <a:srgbClr val="000000"/>
                          </a:solidFill>
                          <a:latin typeface="微软雅黑" panose="020B0503020204020204" pitchFamily="34" charset="-122"/>
                          <a:ea typeface="微软雅黑" panose="020B0503020204020204" pitchFamily="34" charset="-122"/>
                        </a:rPr>
                        <a:t>Suitable for special protection analysis, through the construction of protective radioactive environment, to protect the safety of instrument electronic components and analysts</a:t>
                      </a:r>
                      <a:endParaRPr lang="zh-CN" altLang="en-US" sz="1400" kern="1200" baseline="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c>
                  <a:txBody>
                    <a:bodyPr/>
                    <a:p>
                      <a:pPr algn="l" fontAlgn="base">
                        <a:buClrTx/>
                        <a:buSzTx/>
                        <a:buFontTx/>
                      </a:pPr>
                      <a:r>
                        <a:rPr lang="zh-CN" altLang="en-US" sz="1400" kern="1200" baseline="0" dirty="0">
                          <a:solidFill>
                            <a:srgbClr val="000000"/>
                          </a:solidFill>
                          <a:latin typeface="微软雅黑" panose="020B0503020204020204" pitchFamily="34" charset="-122"/>
                          <a:ea typeface="微软雅黑" panose="020B0503020204020204" pitchFamily="34" charset="-122"/>
                        </a:rPr>
                        <a:t>In the radiochemical industry, the content analysis of trace uranium, plutonium, and other elements in reprocessed fuels, and the protective effect of glove boxes on radioactive samples</a:t>
                      </a:r>
                      <a:endParaRPr lang="zh-CN" altLang="en-US" sz="1400" kern="1200" baseline="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r>
              <a:tr h="1945640">
                <a:tc>
                  <a:txBody>
                    <a:bodyPr/>
                    <a:p>
                      <a:pPr marL="0" marR="0" indent="0" algn="ctr" defTabSz="685800" rtl="0" eaLnBrk="1" fontAlgn="base" latinLnBrk="0" hangingPunct="1">
                        <a:lnSpc>
                          <a:spcPct val="100000"/>
                        </a:lnSpc>
                        <a:spcBef>
                          <a:spcPts val="0"/>
                        </a:spcBef>
                        <a:spcAft>
                          <a:spcPts val="0"/>
                        </a:spcAft>
                        <a:buClrTx/>
                        <a:buSzTx/>
                        <a:buFontTx/>
                        <a:buNone/>
                        <a:defRPr/>
                      </a:pPr>
                      <a:r>
                        <a:rPr sz="1400" kern="100" dirty="0">
                          <a:solidFill>
                            <a:srgbClr val="000000"/>
                          </a:solidFill>
                          <a:latin typeface="微软雅黑" panose="020B0503020204020204" pitchFamily="34" charset="-122"/>
                          <a:ea typeface="微软雅黑" panose="020B0503020204020204" pitchFamily="34" charset="-122"/>
                        </a:rPr>
                        <a:t>customized</a:t>
                      </a:r>
                      <a:endParaRPr sz="1400" kern="10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c>
                  <a:txBody>
                    <a:bodyPr/>
                    <a:p>
                      <a:pPr algn="l">
                        <a:buClrTx/>
                        <a:buSzTx/>
                        <a:buFontTx/>
                      </a:pPr>
                      <a:r>
                        <a:rPr lang="zh-CN" altLang="en-US" sz="1400" dirty="0">
                          <a:solidFill>
                            <a:srgbClr val="000000"/>
                          </a:solidFill>
                          <a:latin typeface="微软雅黑" panose="020B0503020204020204" pitchFamily="34" charset="-122"/>
                          <a:ea typeface="微软雅黑" panose="020B0503020204020204" pitchFamily="34" charset="-122"/>
                        </a:rPr>
                        <a:t>Suitable for flexible and customized protection analysis, through the construction of vacuum, no water, anaerobic, anaerobic, sealing and other environments, to achieve specific application scenarios</a:t>
                      </a:r>
                      <a:endParaRPr lang="zh-CN" altLang="en-US" sz="140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c>
                  <a:txBody>
                    <a:bodyPr/>
                    <a:p>
                      <a:pPr algn="l" fontAlgn="base">
                        <a:buClrTx/>
                        <a:buSzTx/>
                        <a:buFontTx/>
                      </a:pPr>
                      <a:r>
                        <a:rPr sz="1400" dirty="0">
                          <a:solidFill>
                            <a:srgbClr val="000000"/>
                          </a:solidFill>
                          <a:latin typeface="微软雅黑" panose="020B0503020204020204" pitchFamily="34" charset="-122"/>
                          <a:ea typeface="微软雅黑" panose="020B0503020204020204" pitchFamily="34" charset="-122"/>
                        </a:rPr>
                        <a:t>Rapid determination of cadmium and mercury in agricultural products by solid feed electrothermal evaporation for the analysis of heavy metal contamination in agriculture in the life sciences, with customized protection against mercury vapor from solid evaporation to reduce the risk to instrument components and analysts to instrument components and analysts</a:t>
                      </a:r>
                      <a:endParaRPr sz="1400" dirty="0">
                        <a:solidFill>
                          <a:srgbClr val="000000"/>
                        </a:solidFill>
                        <a:latin typeface="微软雅黑" panose="020B0503020204020204" pitchFamily="34" charset="-122"/>
                        <a:ea typeface="微软雅黑" panose="020B0503020204020204" pitchFamily="34" charset="-122"/>
                      </a:endParaRPr>
                    </a:p>
                  </a:txBody>
                  <a:tcPr marL="121920" marR="121920" marT="81280" marB="8128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grpSp>
        <p:nvGrpSpPr>
          <p:cNvPr id="25" name="组合 24"/>
          <p:cNvGrpSpPr/>
          <p:nvPr/>
        </p:nvGrpSpPr>
        <p:grpSpPr>
          <a:xfrm>
            <a:off x="6001381" y="1717586"/>
            <a:ext cx="5375954" cy="1195473"/>
            <a:chOff x="-1730777" y="636401"/>
            <a:chExt cx="5387743" cy="1494862"/>
          </a:xfrm>
        </p:grpSpPr>
        <p:sp>
          <p:nvSpPr>
            <p:cNvPr id="26" name="矩形 25"/>
            <p:cNvSpPr/>
            <p:nvPr/>
          </p:nvSpPr>
          <p:spPr>
            <a:xfrm>
              <a:off x="874713" y="1507797"/>
              <a:ext cx="2782253" cy="623466"/>
            </a:xfrm>
            <a:prstGeom prst="rect">
              <a:avLst/>
            </a:prstGeom>
          </p:spPr>
          <p:txBody>
            <a:bodyPr wrap="square">
              <a:spAutoFit/>
              <a:scene3d>
                <a:camera prst="orthographicFront"/>
                <a:lightRig rig="threePt" dir="t"/>
              </a:scene3d>
              <a:sp3d contourW="12700"/>
            </a:bodyPr>
            <a:p>
              <a:pPr algn="just">
                <a:lnSpc>
                  <a:spcPct val="120000"/>
                </a:lnSpc>
              </a:pP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730777" y="636401"/>
              <a:ext cx="3584162" cy="1083052"/>
            </a:xfrm>
            <a:prstGeom prst="rect">
              <a:avLst/>
            </a:prstGeom>
          </p:spPr>
          <p:txBody>
            <a:bodyPr wrap="square">
              <a:spAutoFit/>
              <a:scene3d>
                <a:camera prst="orthographicFront"/>
                <a:lightRig rig="threePt" dir="t"/>
              </a:scene3d>
              <a:sp3d contourW="12700"/>
            </a:bodyPr>
            <a:p>
              <a:pPr>
                <a:lnSpc>
                  <a:spcPct val="120000"/>
                </a:lnSpc>
              </a:pPr>
              <a:r>
                <a:rPr lang="zh-CN" altLang="en-US" sz="1400" dirty="0" smtClean="0">
                  <a:solidFill>
                    <a:srgbClr val="D22030"/>
                  </a:solidFill>
                  <a:latin typeface="微软雅黑" panose="020B0503020204020204" pitchFamily="34" charset="-122"/>
                  <a:ea typeface="微软雅黑" panose="020B0503020204020204" pitchFamily="34" charset="-122"/>
                </a:rPr>
                <a:t>Mineral resources: no oxygen, vacuum, negative pressure and other environmental detection and analysis</a:t>
              </a:r>
              <a:endParaRPr lang="zh-CN" altLang="en-US" sz="1400" dirty="0">
                <a:solidFill>
                  <a:srgbClr val="D22030"/>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6240145" y="4437380"/>
            <a:ext cx="3031490" cy="866140"/>
          </a:xfrm>
          <a:prstGeom prst="rect">
            <a:avLst/>
          </a:prstGeom>
        </p:spPr>
        <p:txBody>
          <a:bodyPr wrap="square">
            <a:spAutoFit/>
            <a:scene3d>
              <a:camera prst="orthographicFront"/>
              <a:lightRig rig="threePt" dir="t"/>
            </a:scene3d>
            <a:sp3d contourW="12700"/>
          </a:bodyPr>
          <a:p>
            <a:pPr>
              <a:lnSpc>
                <a:spcPct val="120000"/>
              </a:lnSpc>
            </a:pPr>
            <a:r>
              <a:rPr lang="zh-CN" altLang="en-US" sz="1400" dirty="0" smtClean="0">
                <a:solidFill>
                  <a:srgbClr val="D22030"/>
                </a:solidFill>
                <a:latin typeface="微软雅黑" panose="020B0503020204020204" pitchFamily="34" charset="-122"/>
                <a:ea typeface="微软雅黑" panose="020B0503020204020204" pitchFamily="34" charset="-122"/>
              </a:rPr>
              <a:t>Biopharmaceutical safety: sterile environment detection and analysis</a:t>
            </a:r>
            <a:endParaRPr lang="zh-CN" altLang="en-US" sz="1400" dirty="0" smtClean="0">
              <a:solidFill>
                <a:srgbClr val="D2203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43225" y="1561974"/>
            <a:ext cx="11233483" cy="4664162"/>
            <a:chOff x="-7506133" y="-2815555"/>
            <a:chExt cx="11258113" cy="4521165"/>
          </a:xfrm>
        </p:grpSpPr>
        <p:sp>
          <p:nvSpPr>
            <p:cNvPr id="32" name="矩形 31"/>
            <p:cNvSpPr/>
            <p:nvPr/>
          </p:nvSpPr>
          <p:spPr>
            <a:xfrm>
              <a:off x="874713" y="1435861"/>
              <a:ext cx="2877267" cy="269749"/>
            </a:xfrm>
            <a:prstGeom prst="rect">
              <a:avLst/>
            </a:prstGeom>
          </p:spPr>
          <p:txBody>
            <a:bodyPr wrap="square">
              <a:spAutoFit/>
              <a:scene3d>
                <a:camera prst="orthographicFront"/>
                <a:lightRig rig="threePt" dir="t"/>
              </a:scene3d>
              <a:sp3d contourW="12700"/>
            </a:bodyPr>
            <a:p>
              <a:pPr algn="just">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506133" y="-2815555"/>
              <a:ext cx="2691676" cy="839585"/>
            </a:xfrm>
            <a:prstGeom prst="rect">
              <a:avLst/>
            </a:prstGeom>
          </p:spPr>
          <p:txBody>
            <a:bodyPr wrap="square">
              <a:spAutoFit/>
              <a:scene3d>
                <a:camera prst="orthographicFront"/>
                <a:lightRig rig="threePt" dir="t"/>
              </a:scene3d>
              <a:sp3d contourW="12700"/>
            </a:bodyPr>
            <a:p>
              <a:pPr>
                <a:lnSpc>
                  <a:spcPct val="120000"/>
                </a:lnSpc>
              </a:pPr>
              <a:r>
                <a:rPr lang="zh-CN" altLang="en-US" sz="1400" dirty="0" smtClean="0">
                  <a:solidFill>
                    <a:srgbClr val="D22030"/>
                  </a:solidFill>
                  <a:latin typeface="微软雅黑" panose="020B0503020204020204" pitchFamily="34" charset="-122"/>
                  <a:ea typeface="微软雅黑" panose="020B0503020204020204" pitchFamily="34" charset="-122"/>
                </a:rPr>
                <a:t>Nuclear industry: detection and analysis of radioactive samples</a:t>
              </a:r>
              <a:endParaRPr lang="zh-CN" altLang="en-US" sz="1400" dirty="0">
                <a:solidFill>
                  <a:srgbClr val="D2203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721137" y="2047963"/>
            <a:ext cx="2765513" cy="767396"/>
            <a:chOff x="1693495" y="1063625"/>
            <a:chExt cx="2771577" cy="743867"/>
          </a:xfrm>
        </p:grpSpPr>
        <p:sp>
          <p:nvSpPr>
            <p:cNvPr id="35" name="矩形 34"/>
            <p:cNvSpPr/>
            <p:nvPr/>
          </p:nvSpPr>
          <p:spPr>
            <a:xfrm>
              <a:off x="1693495" y="1537743"/>
              <a:ext cx="2771577" cy="269749"/>
            </a:xfrm>
            <a:prstGeom prst="rect">
              <a:avLst/>
            </a:prstGeom>
          </p:spPr>
          <p:txBody>
            <a:bodyPr wrap="square">
              <a:spAutoFit/>
              <a:scene3d>
                <a:camera prst="orthographicFront"/>
                <a:lightRig rig="threePt" dir="t"/>
              </a:scene3d>
              <a:sp3d contourW="12700"/>
            </a:bodyPr>
            <a:p>
              <a:pPr>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1820326" y="1063625"/>
              <a:ext cx="2084387" cy="368885"/>
            </a:xfrm>
            <a:prstGeom prst="rect">
              <a:avLst/>
            </a:prstGeom>
          </p:spPr>
          <p:txBody>
            <a:bodyPr wrap="square">
              <a:spAutoFit/>
              <a:scene3d>
                <a:camera prst="orthographicFront"/>
                <a:lightRig rig="threePt" dir="t"/>
              </a:scene3d>
              <a:sp3d contourW="12700"/>
            </a:bodyPr>
            <a:p>
              <a:pPr>
                <a:lnSpc>
                  <a:spcPct val="120000"/>
                </a:lnSpc>
              </a:pPr>
              <a:endParaRPr lang="zh-CN" altLang="en-US" dirty="0">
                <a:solidFill>
                  <a:srgbClr val="D22030"/>
                </a:solidFill>
                <a:latin typeface="方正尚酷简体" panose="03000509000000000000" pitchFamily="65" charset="-122"/>
                <a:ea typeface="方正尚酷简体" panose="03000509000000000000" pitchFamily="65" charset="-122"/>
              </a:endParaRPr>
            </a:p>
          </p:txBody>
        </p:sp>
      </p:grpSp>
      <p:grpSp>
        <p:nvGrpSpPr>
          <p:cNvPr id="40" name="组合 39"/>
          <p:cNvGrpSpPr/>
          <p:nvPr/>
        </p:nvGrpSpPr>
        <p:grpSpPr>
          <a:xfrm>
            <a:off x="119271" y="4352038"/>
            <a:ext cx="10890120" cy="3777102"/>
            <a:chOff x="-7113490" y="-2033807"/>
            <a:chExt cx="10913997" cy="3661294"/>
          </a:xfrm>
        </p:grpSpPr>
        <p:sp>
          <p:nvSpPr>
            <p:cNvPr id="41" name="矩形 40"/>
            <p:cNvSpPr/>
            <p:nvPr/>
          </p:nvSpPr>
          <p:spPr>
            <a:xfrm>
              <a:off x="1487132" y="1357738"/>
              <a:ext cx="2313375" cy="269749"/>
            </a:xfrm>
            <a:prstGeom prst="rect">
              <a:avLst/>
            </a:prstGeom>
          </p:spPr>
          <p:txBody>
            <a:bodyPr wrap="square">
              <a:spAutoFit/>
              <a:scene3d>
                <a:camera prst="orthographicFront"/>
                <a:lightRig rig="threePt" dir="t"/>
              </a:scene3d>
              <a:sp3d contourW="12700"/>
            </a:bodyPr>
            <a:p>
              <a:pPr algn="r">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7113490" y="-2033807"/>
              <a:ext cx="3237327" cy="589063"/>
            </a:xfrm>
            <a:prstGeom prst="rect">
              <a:avLst/>
            </a:prstGeom>
          </p:spPr>
          <p:txBody>
            <a:bodyPr wrap="square">
              <a:spAutoFit/>
              <a:scene3d>
                <a:camera prst="orthographicFront"/>
                <a:lightRig rig="threePt" dir="t"/>
              </a:scene3d>
              <a:sp3d contourW="12700"/>
            </a:bodyPr>
            <a:p>
              <a:pPr>
                <a:lnSpc>
                  <a:spcPct val="120000"/>
                </a:lnSpc>
              </a:pPr>
              <a:r>
                <a:rPr lang="zh-CN" altLang="en-US" sz="1400" dirty="0" smtClean="0">
                  <a:solidFill>
                    <a:srgbClr val="D22030"/>
                  </a:solidFill>
                  <a:latin typeface="微软雅黑" panose="020B0503020204020204" pitchFamily="34" charset="-122"/>
                  <a:ea typeface="微软雅黑" panose="020B0503020204020204" pitchFamily="34" charset="-122"/>
                </a:rPr>
                <a:t>Disease control: bioprotective sample detection and analysis</a:t>
              </a:r>
              <a:endParaRPr lang="zh-CN" altLang="en-US" sz="1400" dirty="0" smtClean="0">
                <a:solidFill>
                  <a:srgbClr val="D22030"/>
                </a:solidFill>
                <a:latin typeface="微软雅黑" panose="020B0503020204020204" pitchFamily="34" charset="-122"/>
                <a:ea typeface="微软雅黑" panose="020B0503020204020204" pitchFamily="34" charset="-122"/>
              </a:endParaRPr>
            </a:p>
          </p:txBody>
        </p:sp>
      </p:grpSp>
      <p:sp>
        <p:nvSpPr>
          <p:cNvPr id="45" name="object 8"/>
          <p:cNvSpPr txBox="1"/>
          <p:nvPr>
            <p:custDataLst>
              <p:tags r:id="rId1"/>
            </p:custDataLst>
          </p:nvPr>
        </p:nvSpPr>
        <p:spPr>
          <a:xfrm>
            <a:off x="384175" y="332740"/>
            <a:ext cx="9352280" cy="640715"/>
          </a:xfrm>
          <a:prstGeom prst="rect">
            <a:avLst/>
          </a:prstGeom>
        </p:spPr>
        <p:txBody>
          <a:bodyPr vert="horz" wrap="square" lIns="0" tIns="12700" rIns="0" bIns="0" rtlCol="0">
            <a:spAutoFit/>
          </a:bodyPr>
          <a:p>
            <a:pPr marL="12700">
              <a:lnSpc>
                <a:spcPct val="100000"/>
              </a:lnSpc>
              <a:spcBef>
                <a:spcPts val="100"/>
              </a:spcBef>
            </a:pPr>
            <a:r>
              <a:rPr lang="zh-CN" altLang="en-US" sz="2000" b="1" kern="0">
                <a:solidFill>
                  <a:srgbClr val="5F5F5F"/>
                </a:solidFill>
                <a:latin typeface="+mj-lt"/>
                <a:ea typeface="+mj-ea"/>
                <a:cs typeface="+mj-cs"/>
              </a:rPr>
              <a:t>Application scenarios of protective type fully automatic analytical instrument</a:t>
            </a:r>
            <a:endParaRPr lang="zh-CN" altLang="en-US" sz="2000" b="1" kern="0">
              <a:solidFill>
                <a:srgbClr val="5F5F5F"/>
              </a:solidFill>
              <a:latin typeface="+mj-lt"/>
              <a:ea typeface="+mj-ea"/>
              <a:cs typeface="+mj-cs"/>
            </a:endParaRPr>
          </a:p>
          <a:p>
            <a:pPr marL="12700">
              <a:lnSpc>
                <a:spcPct val="100000"/>
              </a:lnSpc>
              <a:spcBef>
                <a:spcPts val="100"/>
              </a:spcBef>
            </a:pP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060" y="4401185"/>
            <a:ext cx="2430145" cy="1416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矩形 45"/>
          <p:cNvSpPr/>
          <p:nvPr/>
        </p:nvSpPr>
        <p:spPr>
          <a:xfrm>
            <a:off x="6186805" y="5445760"/>
            <a:ext cx="2964180" cy="1104265"/>
          </a:xfrm>
          <a:prstGeom prst="rect">
            <a:avLst/>
          </a:prstGeom>
        </p:spPr>
        <p:txBody>
          <a:bodyPr wrap="square">
            <a:spAutoFit/>
            <a:scene3d>
              <a:camera prst="orthographicFront"/>
              <a:lightRig rig="threePt" dir="t"/>
            </a:scene3d>
            <a:sp3d contourW="12700"/>
          </a:bodyPr>
          <a:p>
            <a:pPr algn="just">
              <a:lnSpc>
                <a:spcPct val="12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Content analysis of drugs</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Analysis of the purity of drug active substances</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Chromium, Cl-l, SO₄²- and other impurity limit analysis</a:t>
            </a:r>
            <a:endPar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586843" y="3567812"/>
            <a:ext cx="2765513" cy="730763"/>
            <a:chOff x="2163539" y="1078222"/>
            <a:chExt cx="2771577" cy="708358"/>
          </a:xfrm>
        </p:grpSpPr>
        <p:sp>
          <p:nvSpPr>
            <p:cNvPr id="48" name="矩形 47"/>
            <p:cNvSpPr/>
            <p:nvPr/>
          </p:nvSpPr>
          <p:spPr>
            <a:xfrm>
              <a:off x="2163539" y="1516831"/>
              <a:ext cx="2771577" cy="269749"/>
            </a:xfrm>
            <a:prstGeom prst="rect">
              <a:avLst/>
            </a:prstGeom>
          </p:spPr>
          <p:txBody>
            <a:bodyPr wrap="square">
              <a:spAutoFit/>
              <a:scene3d>
                <a:camera prst="orthographicFront"/>
                <a:lightRig rig="threePt" dir="t"/>
              </a:scene3d>
              <a:sp3d contourW="12700"/>
            </a:bodyPr>
            <a:p>
              <a:pPr>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2163539" y="1078222"/>
              <a:ext cx="1417610" cy="368885"/>
            </a:xfrm>
            <a:prstGeom prst="rect">
              <a:avLst/>
            </a:prstGeom>
          </p:spPr>
          <p:txBody>
            <a:bodyPr wrap="square">
              <a:spAutoFit/>
              <a:scene3d>
                <a:camera prst="orthographicFront"/>
                <a:lightRig rig="threePt" dir="t"/>
              </a:scene3d>
              <a:sp3d contourW="12700"/>
            </a:bodyPr>
            <a:p>
              <a:pPr>
                <a:lnSpc>
                  <a:spcPct val="120000"/>
                </a:lnSpc>
              </a:pPr>
              <a:endParaRPr lang="zh-CN" altLang="en-US" dirty="0">
                <a:solidFill>
                  <a:srgbClr val="D22030"/>
                </a:solidFill>
                <a:latin typeface="方正尚酷简体" panose="03000509000000000000" pitchFamily="65" charset="-122"/>
                <a:ea typeface="方正尚酷简体" panose="03000509000000000000" pitchFamily="65" charset="-122"/>
              </a:endParaRPr>
            </a:p>
          </p:txBody>
        </p:sp>
      </p:grpSp>
      <p:sp>
        <p:nvSpPr>
          <p:cNvPr id="51" name="矩形 50"/>
          <p:cNvSpPr/>
          <p:nvPr/>
        </p:nvSpPr>
        <p:spPr>
          <a:xfrm>
            <a:off x="7351740" y="8026581"/>
            <a:ext cx="2765513" cy="278281"/>
          </a:xfrm>
          <a:prstGeom prst="rect">
            <a:avLst/>
          </a:prstGeom>
        </p:spPr>
        <p:txBody>
          <a:bodyPr wrap="square">
            <a:spAutoFit/>
            <a:scene3d>
              <a:camera prst="orthographicFront"/>
              <a:lightRig rig="threePt" dir="t"/>
            </a:scene3d>
            <a:sp3d contourW="12700"/>
          </a:bodyPr>
          <a:p>
            <a:pPr>
              <a:lnSpc>
                <a:spcPct val="120000"/>
              </a:lnSpc>
            </a:pP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65735" y="2536825"/>
            <a:ext cx="2465705" cy="1767205"/>
          </a:xfrm>
          <a:prstGeom prst="rect">
            <a:avLst/>
          </a:prstGeom>
        </p:spPr>
        <p:txBody>
          <a:bodyPr wrap="square">
            <a:noAutofit/>
            <a:scene3d>
              <a:camera prst="orthographicFront"/>
              <a:lightRig rig="threePt" dir="t"/>
            </a:scene3d>
            <a:sp3d contourW="12700"/>
          </a:bodyPr>
          <a:p>
            <a:pPr>
              <a:lnSpc>
                <a:spcPct val="120000"/>
              </a:lnSpc>
            </a:pP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Qualitative, quantitative analysis of the radioactive elements</a:t>
            </a:r>
            <a:endParaRPr lang="en-US" altLang="zh-CN" sz="11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Rapid analysis of trace plutonium and concentration and its isotopes; the sample type is nitric acid system or TBP / kerosene system</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450" y="1854200"/>
            <a:ext cx="259651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9450" y="4427855"/>
            <a:ext cx="2540635" cy="152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矩形 37"/>
          <p:cNvSpPr/>
          <p:nvPr/>
        </p:nvSpPr>
        <p:spPr>
          <a:xfrm>
            <a:off x="119380" y="5008880"/>
            <a:ext cx="2970530" cy="1914525"/>
          </a:xfrm>
          <a:prstGeom prst="rect">
            <a:avLst/>
          </a:prstGeom>
        </p:spPr>
        <p:txBody>
          <a:bodyPr wrap="square">
            <a:spAutoFit/>
            <a:scene3d>
              <a:camera prst="orthographicFront"/>
              <a:lightRig rig="threePt" dir="t"/>
            </a:scene3d>
            <a:sp3d contourW="12700"/>
          </a:bodyPr>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Food poisoning, environmental pollution, occupational poisoning and other public health emergencies of physical and chemical inspection and testing</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Public environment, occupational hazards and food, cosmetics, disinfection products, water-related products and other health-related physical and chemical testing</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6033135" y="2637155"/>
            <a:ext cx="2828290" cy="901700"/>
          </a:xfrm>
          <a:prstGeom prst="rect">
            <a:avLst/>
          </a:prstGeom>
        </p:spPr>
        <p:txBody>
          <a:bodyPr wrap="square">
            <a:spAutoFit/>
            <a:scene3d>
              <a:camera prst="orthographicFront"/>
              <a:lightRig rig="threePt" dir="t"/>
            </a:scene3d>
            <a:sp3d contourW="12700"/>
          </a:bodyPr>
          <a:p>
            <a:pP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Simultaneous analysis of multiple elements in the standard rock samples</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Determination of trace and trace elements in various geological samples</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7235" y="1717675"/>
            <a:ext cx="237998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title"/>
          </p:nvPr>
        </p:nvSpPr>
        <p:spPr/>
        <p:txBody>
          <a:bodyPr>
            <a:normAutofit fontScale="90000"/>
          </a:bodyPr>
          <a:p>
            <a:r>
              <a:rPr lang="en-US" altLang="zh-CN"/>
              <a:t>C</a:t>
            </a:r>
            <a:r>
              <a:rPr lang="zh-CN" altLang="en-US"/>
              <a:t>atalogue</a:t>
            </a:r>
            <a:endParaRPr lang="zh-CN" altLang="en-US"/>
          </a:p>
        </p:txBody>
      </p:sp>
      <p:sp>
        <p:nvSpPr>
          <p:cNvPr id="2" name="灯片编号占位符 1"/>
          <p:cNvSpPr>
            <a:spLocks noGrp="1"/>
          </p:cNvSpPr>
          <p:nvPr>
            <p:ph type="sldNum" sz="quarter" idx="10"/>
          </p:nvPr>
        </p:nvSpPr>
        <p:spPr/>
        <p:txBody>
          <a:bodyPr/>
          <a:p>
            <a:pPr>
              <a:defRPr/>
            </a:pPr>
            <a:fld id="{D4FE18B1-0DDD-4E8B-8EAA-9840798265F0}" type="slidenum">
              <a:rPr lang="en-US" sz="1600" smtClean="0"/>
            </a:fld>
            <a:endParaRPr lang="en-US" sz="1600" dirty="0"/>
          </a:p>
        </p:txBody>
      </p:sp>
      <p:sp>
        <p:nvSpPr>
          <p:cNvPr id="24" name="Freeform 9"/>
          <p:cNvSpPr/>
          <p:nvPr>
            <p:custDataLst>
              <p:tags r:id="rId1"/>
            </p:custDataLst>
          </p:nvPr>
        </p:nvSpPr>
        <p:spPr bwMode="gray">
          <a:xfrm>
            <a:off x="3168301" y="4011839"/>
            <a:ext cx="6345917" cy="616451"/>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ED7D31">
                  <a:gamma/>
                  <a:shade val="83137"/>
                  <a:invGamma/>
                </a:srgbClr>
              </a:gs>
              <a:gs pos="50000">
                <a:srgbClr val="ED7D31"/>
              </a:gs>
              <a:gs pos="100000">
                <a:srgbClr val="ED7D31">
                  <a:gamma/>
                  <a:shade val="8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25" name="Freeform 10"/>
          <p:cNvSpPr/>
          <p:nvPr>
            <p:custDataLst>
              <p:tags r:id="rId2"/>
            </p:custDataLst>
          </p:nvPr>
        </p:nvSpPr>
        <p:spPr bwMode="gray">
          <a:xfrm>
            <a:off x="2423171" y="4011839"/>
            <a:ext cx="718921" cy="616451"/>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ED7D31">
                  <a:gamma/>
                  <a:shade val="63137"/>
                  <a:invGamma/>
                </a:srgbClr>
              </a:gs>
              <a:gs pos="50000">
                <a:srgbClr val="ED7D31"/>
              </a:gs>
              <a:gs pos="100000">
                <a:srgbClr val="ED7D31">
                  <a:gamma/>
                  <a:shade val="6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26" name="Text Box 6"/>
          <p:cNvSpPr txBox="1">
            <a:spLocks noChangeArrowheads="1"/>
          </p:cNvSpPr>
          <p:nvPr>
            <p:custDataLst>
              <p:tags r:id="rId3"/>
            </p:custDataLst>
          </p:nvPr>
        </p:nvSpPr>
        <p:spPr bwMode="gray">
          <a:xfrm>
            <a:off x="3376548" y="4063795"/>
            <a:ext cx="5381251" cy="398780"/>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000" b="1" dirty="0">
                <a:solidFill>
                  <a:sysClr val="window" lastClr="FFFFFF"/>
                </a:solidFill>
                <a:latin typeface="+mn-ea"/>
                <a:ea typeface="+mn-ea"/>
                <a:cs typeface="Arial" panose="020B0604020202020204" pitchFamily="34" charset="0"/>
              </a:rPr>
              <a:t>F</a:t>
            </a:r>
            <a:r>
              <a:rPr lang="zh-CN" sz="2000" b="1" dirty="0">
                <a:solidFill>
                  <a:sysClr val="window" lastClr="FFFFFF"/>
                </a:solidFill>
                <a:latin typeface="+mn-ea"/>
                <a:ea typeface="+mn-ea"/>
                <a:cs typeface="Arial" panose="020B0604020202020204" pitchFamily="34" charset="0"/>
              </a:rPr>
              <a:t>unction</a:t>
            </a:r>
            <a:r>
              <a:rPr lang="en-US" altLang="zh-CN" sz="2000" b="1" dirty="0">
                <a:solidFill>
                  <a:sysClr val="window" lastClr="FFFFFF"/>
                </a:solidFill>
                <a:latin typeface="+mn-ea"/>
                <a:ea typeface="+mn-ea"/>
                <a:cs typeface="Arial" panose="020B0604020202020204" pitchFamily="34" charset="0"/>
              </a:rPr>
              <a:t> introduction of </a:t>
            </a:r>
            <a:r>
              <a:rPr lang="en-US" altLang="zh-CN" sz="2000" b="1" dirty="0">
                <a:solidFill>
                  <a:sysClr val="window" lastClr="FFFFFF"/>
                </a:solidFill>
                <a:latin typeface="+mn-ea"/>
                <a:ea typeface="+mn-ea"/>
                <a:cs typeface="Arial" panose="020B0604020202020204" pitchFamily="34" charset="0"/>
                <a:sym typeface="+mn-ea"/>
              </a:rPr>
              <a:t>SPEC Pro 7000</a:t>
            </a:r>
            <a:endParaRPr lang="en-US" altLang="zh-CN" sz="2000" b="1" dirty="0">
              <a:solidFill>
                <a:sysClr val="window" lastClr="FFFFFF"/>
              </a:solidFill>
              <a:latin typeface="+mn-ea"/>
              <a:ea typeface="+mn-ea"/>
              <a:cs typeface="Arial" panose="020B0604020202020204" pitchFamily="34" charset="0"/>
            </a:endParaRPr>
          </a:p>
        </p:txBody>
      </p:sp>
      <p:sp>
        <p:nvSpPr>
          <p:cNvPr id="27" name="Freeform 7"/>
          <p:cNvSpPr/>
          <p:nvPr>
            <p:custDataLst>
              <p:tags r:id="rId4"/>
            </p:custDataLst>
          </p:nvPr>
        </p:nvSpPr>
        <p:spPr bwMode="gray">
          <a:xfrm>
            <a:off x="3055864" y="2922592"/>
            <a:ext cx="6345917" cy="616451"/>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5B9BD5"/>
              </a:gs>
              <a:gs pos="50000">
                <a:srgbClr val="5B9BD5">
                  <a:gamma/>
                  <a:tint val="73725"/>
                  <a:invGamma/>
                </a:srgbClr>
              </a:gs>
              <a:gs pos="100000">
                <a:srgbClr val="5B9BD5"/>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28" name="Freeform 8"/>
          <p:cNvSpPr/>
          <p:nvPr>
            <p:custDataLst>
              <p:tags r:id="rId5"/>
            </p:custDataLst>
          </p:nvPr>
        </p:nvSpPr>
        <p:spPr bwMode="gray">
          <a:xfrm>
            <a:off x="2429081" y="2922592"/>
            <a:ext cx="718921" cy="616451"/>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5B9BD5">
                  <a:gamma/>
                  <a:shade val="85882"/>
                  <a:invGamma/>
                </a:srgbClr>
              </a:gs>
              <a:gs pos="50000">
                <a:srgbClr val="5B9BD5"/>
              </a:gs>
              <a:gs pos="100000">
                <a:srgbClr val="5B9BD5">
                  <a:gamma/>
                  <a:shade val="85882"/>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29" name="Freeform 9"/>
          <p:cNvSpPr/>
          <p:nvPr>
            <p:custDataLst>
              <p:tags r:id="rId6"/>
            </p:custDataLst>
          </p:nvPr>
        </p:nvSpPr>
        <p:spPr bwMode="gray">
          <a:xfrm>
            <a:off x="3055864" y="1879745"/>
            <a:ext cx="6345917" cy="616451"/>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ED7D31">
                  <a:gamma/>
                  <a:shade val="83137"/>
                  <a:invGamma/>
                </a:srgbClr>
              </a:gs>
              <a:gs pos="50000">
                <a:srgbClr val="ED7D31"/>
              </a:gs>
              <a:gs pos="100000">
                <a:srgbClr val="ED7D31">
                  <a:gamma/>
                  <a:shade val="8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30" name="Freeform 10"/>
          <p:cNvSpPr/>
          <p:nvPr>
            <p:custDataLst>
              <p:tags r:id="rId7"/>
            </p:custDataLst>
          </p:nvPr>
        </p:nvSpPr>
        <p:spPr bwMode="gray">
          <a:xfrm>
            <a:off x="2429081" y="1879745"/>
            <a:ext cx="718921" cy="616451"/>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ED7D31">
                  <a:gamma/>
                  <a:shade val="63137"/>
                  <a:invGamma/>
                </a:srgbClr>
              </a:gs>
              <a:gs pos="50000">
                <a:srgbClr val="ED7D31"/>
              </a:gs>
              <a:gs pos="100000">
                <a:srgbClr val="ED7D31">
                  <a:gamma/>
                  <a:shade val="63137"/>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31" name="Text Box 12"/>
          <p:cNvSpPr txBox="1">
            <a:spLocks noChangeArrowheads="1"/>
          </p:cNvSpPr>
          <p:nvPr>
            <p:custDataLst>
              <p:tags r:id="rId8"/>
            </p:custDataLst>
          </p:nvPr>
        </p:nvSpPr>
        <p:spPr bwMode="gray">
          <a:xfrm>
            <a:off x="3036188" y="2061261"/>
            <a:ext cx="5381251" cy="398780"/>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Lst>
        </p:spPr>
        <p:txBody>
          <a:bodyPr wrap="square">
            <a:spAutoFit/>
          </a:bodyPr>
          <a:lstStyle>
            <a:defPPr>
              <a:defRPr lang="de-CH"/>
            </a:defPPr>
            <a:lvl1pPr algn="ctr" eaLnBrk="1" hangingPunct="1">
              <a:spcBef>
                <a:spcPct val="50000"/>
              </a:spcBef>
              <a:defRPr sz="2400" b="1">
                <a:solidFill>
                  <a:sysClr val="window" lastClr="FFFFFF"/>
                </a:solidFill>
                <a:latin typeface="+mn-ea"/>
                <a:ea typeface="+mn-ea"/>
                <a:cs typeface="Arial" panose="020B0604020202020204"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2000" dirty="0"/>
              <a:t>SPEC Pro 7000 system composition</a:t>
            </a:r>
            <a:endParaRPr lang="en-US" altLang="zh-CN" sz="2000" dirty="0"/>
          </a:p>
        </p:txBody>
      </p:sp>
      <p:sp>
        <p:nvSpPr>
          <p:cNvPr id="32" name="Text Box 13"/>
          <p:cNvSpPr txBox="1">
            <a:spLocks noChangeArrowheads="1"/>
          </p:cNvSpPr>
          <p:nvPr>
            <p:custDataLst>
              <p:tags r:id="rId9"/>
            </p:custDataLst>
          </p:nvPr>
        </p:nvSpPr>
        <p:spPr bwMode="gray">
          <a:xfrm>
            <a:off x="3426460" y="2997200"/>
            <a:ext cx="5862955" cy="398780"/>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b="1" dirty="0">
                <a:solidFill>
                  <a:sysClr val="window" lastClr="FFFFFF"/>
                </a:solidFill>
                <a:latin typeface="+mn-ea"/>
                <a:ea typeface="+mn-ea"/>
                <a:cs typeface="Arial" panose="020B0604020202020204" pitchFamily="34" charset="0"/>
              </a:rPr>
              <a:t>Design features and instrument performance</a:t>
            </a:r>
            <a:endParaRPr lang="zh-CN" altLang="en-US" sz="2000" b="1" dirty="0">
              <a:solidFill>
                <a:sysClr val="window" lastClr="FFFFFF"/>
              </a:solidFill>
              <a:latin typeface="+mn-ea"/>
              <a:ea typeface="+mn-ea"/>
              <a:cs typeface="Arial" panose="020B0604020202020204" pitchFamily="34" charset="0"/>
            </a:endParaRPr>
          </a:p>
        </p:txBody>
      </p:sp>
      <p:sp>
        <p:nvSpPr>
          <p:cNvPr id="33" name="Text Box 15"/>
          <p:cNvSpPr txBox="1">
            <a:spLocks noChangeArrowheads="1"/>
          </p:cNvSpPr>
          <p:nvPr>
            <p:custDataLst>
              <p:tags r:id="rId10"/>
            </p:custDataLst>
          </p:nvPr>
        </p:nvSpPr>
        <p:spPr bwMode="gray">
          <a:xfrm>
            <a:off x="2656023" y="1936781"/>
            <a:ext cx="359461" cy="58356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a:solidFill>
                  <a:sysClr val="window" lastClr="FFFFFF"/>
                </a:solidFill>
                <a:latin typeface="+mn-ea"/>
                <a:ea typeface="+mn-ea"/>
                <a:cs typeface="Arial" panose="020B0604020202020204" pitchFamily="34" charset="0"/>
              </a:rPr>
              <a:t>1</a:t>
            </a:r>
            <a:endParaRPr lang="en-US" altLang="zh-CN" sz="3200" b="1">
              <a:solidFill>
                <a:sysClr val="window" lastClr="FFFFFF"/>
              </a:solidFill>
              <a:latin typeface="+mn-ea"/>
              <a:ea typeface="+mn-ea"/>
              <a:cs typeface="Arial" panose="020B0604020202020204" pitchFamily="34" charset="0"/>
            </a:endParaRPr>
          </a:p>
        </p:txBody>
      </p:sp>
      <p:sp>
        <p:nvSpPr>
          <p:cNvPr id="34" name="Text Box 16"/>
          <p:cNvSpPr txBox="1">
            <a:spLocks noChangeArrowheads="1"/>
          </p:cNvSpPr>
          <p:nvPr>
            <p:custDataLst>
              <p:tags r:id="rId11"/>
            </p:custDataLst>
          </p:nvPr>
        </p:nvSpPr>
        <p:spPr bwMode="gray">
          <a:xfrm>
            <a:off x="2656023" y="2989959"/>
            <a:ext cx="359461" cy="58356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a:solidFill>
                  <a:sysClr val="window" lastClr="FFFFFF"/>
                </a:solidFill>
                <a:latin typeface="+mn-ea"/>
                <a:ea typeface="+mn-ea"/>
                <a:cs typeface="Arial" panose="020B0604020202020204" pitchFamily="34" charset="0"/>
              </a:rPr>
              <a:t>2</a:t>
            </a:r>
            <a:endParaRPr lang="en-US" altLang="zh-CN" sz="3200" b="1">
              <a:solidFill>
                <a:sysClr val="window" lastClr="FFFFFF"/>
              </a:solidFill>
              <a:latin typeface="+mn-ea"/>
              <a:ea typeface="+mn-ea"/>
              <a:cs typeface="Arial" panose="020B0604020202020204" pitchFamily="34" charset="0"/>
            </a:endParaRPr>
          </a:p>
        </p:txBody>
      </p:sp>
      <p:sp>
        <p:nvSpPr>
          <p:cNvPr id="35" name="Text Box 17"/>
          <p:cNvSpPr txBox="1">
            <a:spLocks noChangeArrowheads="1"/>
          </p:cNvSpPr>
          <p:nvPr>
            <p:custDataLst>
              <p:tags r:id="rId12"/>
            </p:custDataLst>
          </p:nvPr>
        </p:nvSpPr>
        <p:spPr bwMode="gray">
          <a:xfrm>
            <a:off x="2656023" y="4053675"/>
            <a:ext cx="359461" cy="58356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dirty="0">
                <a:solidFill>
                  <a:sysClr val="window" lastClr="FFFFFF"/>
                </a:solidFill>
                <a:latin typeface="+mn-ea"/>
                <a:ea typeface="+mn-ea"/>
                <a:cs typeface="Arial" panose="020B0604020202020204" pitchFamily="34" charset="0"/>
              </a:rPr>
              <a:t>3</a:t>
            </a:r>
            <a:endParaRPr lang="en-US" altLang="zh-CN" sz="3200" b="1" dirty="0">
              <a:solidFill>
                <a:sysClr val="window" lastClr="FFFFFF"/>
              </a:solidFill>
              <a:latin typeface="+mn-ea"/>
              <a:ea typeface="+mn-ea"/>
              <a:cs typeface="Arial" panose="020B0604020202020204" pitchFamily="34" charset="0"/>
            </a:endParaRPr>
          </a:p>
        </p:txBody>
      </p:sp>
      <p:sp>
        <p:nvSpPr>
          <p:cNvPr id="36" name="Freeform 7"/>
          <p:cNvSpPr/>
          <p:nvPr>
            <p:custDataLst>
              <p:tags r:id="rId13"/>
            </p:custDataLst>
          </p:nvPr>
        </p:nvSpPr>
        <p:spPr bwMode="gray">
          <a:xfrm>
            <a:off x="3076163" y="5035228"/>
            <a:ext cx="6345917" cy="616451"/>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rgbClr val="5B9BD5"/>
              </a:gs>
              <a:gs pos="50000">
                <a:srgbClr val="5B9BD5">
                  <a:gamma/>
                  <a:tint val="73725"/>
                  <a:invGamma/>
                </a:srgbClr>
              </a:gs>
              <a:gs pos="100000">
                <a:srgbClr val="5B9BD5"/>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37" name="Freeform 8"/>
          <p:cNvSpPr/>
          <p:nvPr>
            <p:custDataLst>
              <p:tags r:id="rId14"/>
            </p:custDataLst>
          </p:nvPr>
        </p:nvSpPr>
        <p:spPr bwMode="gray">
          <a:xfrm>
            <a:off x="2449380" y="5035228"/>
            <a:ext cx="718921" cy="616451"/>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rgbClr val="5B9BD5">
                  <a:gamma/>
                  <a:shade val="85882"/>
                  <a:invGamma/>
                </a:srgbClr>
              </a:gs>
              <a:gs pos="50000">
                <a:srgbClr val="5B9BD5"/>
              </a:gs>
              <a:gs pos="100000">
                <a:srgbClr val="5B9BD5">
                  <a:gamma/>
                  <a:shade val="85882"/>
                  <a:invGamma/>
                </a:srgbClr>
              </a:gs>
            </a:gsLst>
            <a:lin ang="5400000" scaled="1"/>
          </a:gradFill>
          <a:ln w="28575" cap="flat" cmpd="sng">
            <a:solidFill>
              <a:srgbClr val="E7E6E6"/>
            </a:solidFill>
            <a:prstDash val="solid"/>
            <a:round/>
          </a:ln>
          <a:effectLst>
            <a:outerShdw dist="35921" dir="2700000" algn="ctr" rotWithShape="0">
              <a:srgbClr val="E7E6E6"/>
            </a:outerShdw>
          </a:effectLst>
        </p:spPr>
        <p:txBody>
          <a:bodyPr wrap="none" anchor="ctr"/>
          <a:lstStyle/>
          <a:p>
            <a:pPr>
              <a:defRPr/>
            </a:pPr>
            <a:endParaRPr lang="zh-CN" altLang="en-US" sz="3200">
              <a:latin typeface="+mn-ea"/>
              <a:ea typeface="+mn-ea"/>
            </a:endParaRPr>
          </a:p>
        </p:txBody>
      </p:sp>
      <p:sp>
        <p:nvSpPr>
          <p:cNvPr id="38" name="Text Box 13"/>
          <p:cNvSpPr txBox="1">
            <a:spLocks noChangeArrowheads="1"/>
          </p:cNvSpPr>
          <p:nvPr>
            <p:custDataLst>
              <p:tags r:id="rId15"/>
            </p:custDataLst>
          </p:nvPr>
        </p:nvSpPr>
        <p:spPr bwMode="gray">
          <a:xfrm>
            <a:off x="3288030" y="5100320"/>
            <a:ext cx="5331460" cy="384175"/>
          </a:xfrm>
          <a:prstGeom prst="rect">
            <a:avLst/>
          </a:prstGeom>
          <a:noFill/>
          <a:ln>
            <a:noFill/>
          </a:ln>
          <a:effectLst>
            <a:outerShdw dist="17961" dir="2700000"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no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zh-CN" sz="2000" b="1" dirty="0">
                <a:solidFill>
                  <a:sysClr val="window" lastClr="FFFFFF"/>
                </a:solidFill>
                <a:latin typeface="+mn-ea"/>
                <a:ea typeface="+mn-ea"/>
                <a:cs typeface="Arial" panose="020B0604020202020204" pitchFamily="34" charset="0"/>
              </a:rPr>
              <a:t>Configuration and application cases</a:t>
            </a:r>
            <a:endParaRPr lang="zh-CN" sz="2000" b="1" dirty="0">
              <a:solidFill>
                <a:sysClr val="window" lastClr="FFFFFF"/>
              </a:solidFill>
              <a:latin typeface="+mn-ea"/>
              <a:ea typeface="+mn-ea"/>
              <a:cs typeface="Arial" panose="020B0604020202020204" pitchFamily="34" charset="0"/>
            </a:endParaRPr>
          </a:p>
        </p:txBody>
      </p:sp>
      <p:sp>
        <p:nvSpPr>
          <p:cNvPr id="53" name="Text Box 16"/>
          <p:cNvSpPr txBox="1">
            <a:spLocks noChangeArrowheads="1"/>
          </p:cNvSpPr>
          <p:nvPr>
            <p:custDataLst>
              <p:tags r:id="rId16"/>
            </p:custDataLst>
          </p:nvPr>
        </p:nvSpPr>
        <p:spPr bwMode="gray">
          <a:xfrm>
            <a:off x="2676321" y="5102596"/>
            <a:ext cx="359461" cy="583565"/>
          </a:xfrm>
          <a:prstGeom prst="rect">
            <a:avLst/>
          </a:prstGeom>
          <a:noFill/>
          <a:ln>
            <a:noFill/>
          </a:ln>
          <a:effectLst>
            <a:outerShdw dist="28398" dir="1593903" algn="ctr" rotWithShape="0">
              <a:srgbClr val="333333">
                <a:alpha val="5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ea typeface="宋体" panose="02010600030101010101" pitchFamily="2" charset="-122"/>
              </a:defRPr>
            </a:lvl1pPr>
            <a:lvl2pPr marL="742950" indent="-285750" eaLnBrk="0" hangingPunct="0">
              <a:defRPr>
                <a:solidFill>
                  <a:sysClr val="windowText" lastClr="000000"/>
                </a:solidFill>
                <a:latin typeface="Arial" panose="020B0604020202020204" pitchFamily="34" charset="0"/>
                <a:ea typeface="宋体" panose="02010600030101010101" pitchFamily="2" charset="-122"/>
              </a:defRPr>
            </a:lvl2pPr>
            <a:lvl3pPr marL="1143000" indent="-228600" eaLnBrk="0" hangingPunct="0">
              <a:defRPr>
                <a:solidFill>
                  <a:sysClr val="windowText" lastClr="000000"/>
                </a:solidFill>
                <a:latin typeface="Arial" panose="020B0604020202020204" pitchFamily="34" charset="0"/>
                <a:ea typeface="宋体" panose="02010600030101010101" pitchFamily="2" charset="-122"/>
              </a:defRPr>
            </a:lvl3pPr>
            <a:lvl4pPr marL="1600200" indent="-228600" eaLnBrk="0" hangingPunct="0">
              <a:defRPr>
                <a:solidFill>
                  <a:sysClr val="windowText" lastClr="000000"/>
                </a:solidFill>
                <a:latin typeface="Arial" panose="020B0604020202020204" pitchFamily="34" charset="0"/>
                <a:ea typeface="宋体" panose="02010600030101010101" pitchFamily="2" charset="-122"/>
              </a:defRPr>
            </a:lvl4pPr>
            <a:lvl5pPr marL="2057400" indent="-228600" eaLnBrk="0" hangingPunct="0">
              <a:defRPr>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3200" b="1" dirty="0" smtClean="0">
                <a:solidFill>
                  <a:sysClr val="window" lastClr="FFFFFF"/>
                </a:solidFill>
                <a:latin typeface="+mn-ea"/>
                <a:ea typeface="+mn-ea"/>
                <a:cs typeface="Arial" panose="020B0604020202020204" pitchFamily="34" charset="0"/>
              </a:rPr>
              <a:t>4</a:t>
            </a:r>
            <a:endParaRPr lang="en-US" altLang="zh-CN" sz="3200" b="1" dirty="0">
              <a:solidFill>
                <a:sysClr val="window" lastClr="FFFFFF"/>
              </a:solidFill>
              <a:latin typeface="+mn-ea"/>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noChangeArrowheads="1"/>
          </p:cNvSpPr>
          <p:nvPr>
            <p:ph type="title"/>
          </p:nvPr>
        </p:nvSpPr>
        <p:spPr/>
        <p:txBody>
          <a:bodyPr>
            <a:normAutofit fontScale="90000"/>
          </a:bodyPr>
          <a:p>
            <a:pPr algn="l"/>
            <a:br>
              <a:rPr lang="zh-CN" altLang="en-US" dirty="0">
                <a:latin typeface="微软雅黑" panose="020B0503020204020204" pitchFamily="34" charset="-122"/>
                <a:ea typeface="微软雅黑" panose="020B0503020204020204" pitchFamily="34" charset="-122"/>
                <a:sym typeface="+mn-ea"/>
              </a:rPr>
            </a:br>
            <a:r>
              <a:rPr lang="zh-CN" altLang="en-US" sz="2400" b="1" kern="0">
                <a:solidFill>
                  <a:srgbClr val="5F5F5F"/>
                </a:solidFill>
                <a:sym typeface="+mn-ea"/>
              </a:rPr>
              <a:t>Application examples of protective ICP-MS </a:t>
            </a:r>
            <a:br>
              <a:rPr lang="zh-CN" altLang="en-US" sz="2400" b="1" kern="0">
                <a:solidFill>
                  <a:srgbClr val="5F5F5F"/>
                </a:solidFill>
                <a:sym typeface="+mn-ea"/>
              </a:rPr>
            </a:br>
            <a:r>
              <a:rPr lang="zh-CN" altLang="en-US" sz="2400" b="1" kern="0">
                <a:solidFill>
                  <a:srgbClr val="5F5F5F"/>
                </a:solidFill>
                <a:sym typeface="+mn-ea"/>
              </a:rPr>
              <a:t>in the nuclear industry and nuclear environment</a:t>
            </a:r>
            <a:br>
              <a:rPr lang="zh-CN" altLang="en-US" b="1" dirty="0">
                <a:latin typeface="微软雅黑" panose="020B0503020204020204" pitchFamily="34" charset="-122"/>
                <a:ea typeface="微软雅黑" panose="020B0503020204020204" pitchFamily="34" charset="-122"/>
              </a:rPr>
            </a:br>
            <a:endParaRPr lang="zh-CN" altLang="en-US"/>
          </a:p>
        </p:txBody>
      </p:sp>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5" name="内容占位符 4"/>
          <p:cNvSpPr>
            <a:spLocks noGrp="1"/>
          </p:cNvSpPr>
          <p:nvPr>
            <p:ph idx="1"/>
          </p:nvPr>
        </p:nvSpPr>
        <p:spPr>
          <a:xfrm>
            <a:off x="383752" y="1223645"/>
            <a:ext cx="11424073" cy="4411133"/>
          </a:xfrm>
        </p:spPr>
        <p:txBody>
          <a:bodyPr>
            <a:normAutofit lnSpcReduction="20000"/>
          </a:bodyPr>
          <a:p>
            <a:pPr marL="0" indent="0">
              <a:buNone/>
            </a:pPr>
            <a:endParaRPr lang="en-US" altLang="zh-CN" sz="1800" dirty="0" smtClean="0">
              <a:latin typeface="+mn-lt"/>
            </a:endParaRPr>
          </a:p>
          <a:p>
            <a:pPr marL="0" indent="0">
              <a:buNone/>
            </a:pPr>
            <a:r>
              <a:rPr lang="zh-CN" altLang="en-US" sz="1800" dirty="0" smtClean="0">
                <a:latin typeface="+mn-lt"/>
              </a:rPr>
              <a:t>Elemental analysis of medium and low radioactive samples</a:t>
            </a:r>
            <a:endParaRPr lang="en-US" altLang="zh-CN" sz="1800" dirty="0" smtClean="0">
              <a:latin typeface="+mn-lt"/>
            </a:endParaRPr>
          </a:p>
          <a:p>
            <a:pPr marL="0" indent="0">
              <a:buNone/>
            </a:pPr>
            <a:r>
              <a:rPr lang="zh-CN" altLang="en-US" sz="1800" dirty="0" smtClean="0">
                <a:latin typeface="+mn-lt"/>
              </a:rPr>
              <a:t>Mainly used for the rapid analysis of trace plutonium and concentration and its isotopes;</a:t>
            </a:r>
            <a:endParaRPr lang="en-US" altLang="zh-CN" sz="1800" dirty="0" smtClean="0">
              <a:latin typeface="+mn-lt"/>
            </a:endParaRPr>
          </a:p>
          <a:p>
            <a:pPr marL="0" indent="0">
              <a:buNone/>
            </a:pPr>
            <a:r>
              <a:rPr lang="zh-CN" altLang="en-US" sz="1800" dirty="0" smtClean="0">
                <a:latin typeface="+mn-lt"/>
              </a:rPr>
              <a:t>Sample type was nitric acid system or TBP / kerosene system.</a:t>
            </a:r>
            <a:endParaRPr lang="zh-CN" altLang="en-US" sz="1800" dirty="0" smtClean="0">
              <a:latin typeface="+mn-lt"/>
            </a:endParaRPr>
          </a:p>
          <a:p>
            <a:pPr marL="0" indent="0">
              <a:buNone/>
            </a:pPr>
            <a:endParaRPr lang="zh-CN" altLang="en-US" sz="1800" dirty="0" smtClean="0">
              <a:latin typeface="+mn-lt"/>
            </a:endParaRPr>
          </a:p>
          <a:p>
            <a:pPr marL="0" indent="0">
              <a:buNone/>
            </a:pPr>
            <a:endParaRPr lang="zh-CN" altLang="en-US" sz="1800" dirty="0" smtClean="0">
              <a:latin typeface="+mn-lt"/>
            </a:endParaRPr>
          </a:p>
          <a:p>
            <a:pPr marL="0" indent="0">
              <a:buNone/>
            </a:pPr>
            <a:endParaRPr lang="zh-CN" altLang="en-US" sz="1800" dirty="0" smtClean="0">
              <a:latin typeface="+mn-lt"/>
            </a:endParaRPr>
          </a:p>
          <a:p>
            <a:pPr marL="0" indent="0">
              <a:buNone/>
            </a:pPr>
            <a:endParaRPr lang="zh-CN" altLang="en-US" sz="1800" dirty="0" smtClean="0">
              <a:latin typeface="+mn-lt"/>
            </a:endParaRPr>
          </a:p>
          <a:p>
            <a:pPr marL="0" indent="0">
              <a:buNone/>
            </a:pPr>
            <a:r>
              <a:rPr lang="en-US" altLang="zh-CN" sz="1800" dirty="0" smtClean="0">
                <a:latin typeface="+mn-lt"/>
              </a:rPr>
              <a:t>The main functions of glove box type ICP-AES include:</a:t>
            </a:r>
            <a:endParaRPr lang="en-US" altLang="zh-CN" sz="1800" dirty="0" smtClean="0">
              <a:latin typeface="+mn-lt"/>
            </a:endParaRPr>
          </a:p>
          <a:p>
            <a:pPr marL="0" indent="0">
              <a:buNone/>
            </a:pPr>
            <a:r>
              <a:rPr lang="en-US" altLang="zh-CN" sz="1800" dirty="0" smtClean="0">
                <a:latin typeface="+mn-lt"/>
              </a:rPr>
              <a:t>(1) the analysis of Ag, Al, As, B, Ba, Be, Ca, Cr, Co, Cu, Dy, Eu , Fe Gd, Hf, Li, </a:t>
            </a:r>
            <a:endParaRPr lang="en-US" altLang="zh-CN" sz="1800" dirty="0" smtClean="0">
              <a:latin typeface="+mn-lt"/>
            </a:endParaRPr>
          </a:p>
          <a:p>
            <a:pPr marL="0" indent="0">
              <a:buNone/>
            </a:pPr>
            <a:r>
              <a:rPr lang="en-US" altLang="zh-CN" sz="1800" dirty="0" smtClean="0">
                <a:latin typeface="+mn-lt"/>
              </a:rPr>
              <a:t>Mg, Mn, Mn, Mo, Nb, Ni, P, Ru, S, Sn, Sm, Ta Sb, V, Ti, Zn, Zr, W and other </a:t>
            </a:r>
            <a:endParaRPr lang="en-US" altLang="zh-CN" sz="1800" dirty="0" smtClean="0">
              <a:latin typeface="+mn-lt"/>
            </a:endParaRPr>
          </a:p>
          <a:p>
            <a:pPr marL="0" indent="0">
              <a:buNone/>
            </a:pPr>
            <a:r>
              <a:rPr lang="en-US" altLang="zh-CN" sz="1800" dirty="0" smtClean="0">
                <a:latin typeface="+mn-lt"/>
              </a:rPr>
              <a:t>non-volatile elements for simultaneous analysis and detection.</a:t>
            </a:r>
            <a:endParaRPr lang="en-US" altLang="zh-CN" sz="1800" dirty="0" smtClean="0">
              <a:latin typeface="+mn-lt"/>
            </a:endParaRPr>
          </a:p>
          <a:p>
            <a:pPr marL="0" indent="0">
              <a:buNone/>
            </a:pPr>
            <a:r>
              <a:rPr lang="en-US" altLang="zh-CN" sz="1800" dirty="0" smtClean="0">
                <a:latin typeface="+mn-lt"/>
              </a:rPr>
              <a:t>(2) The equipment has the function of biological shielding and radioactive </a:t>
            </a:r>
            <a:endParaRPr lang="en-US" altLang="zh-CN" sz="1800" dirty="0" smtClean="0">
              <a:latin typeface="+mn-lt"/>
            </a:endParaRPr>
          </a:p>
          <a:p>
            <a:pPr marL="0" indent="0">
              <a:buNone/>
            </a:pPr>
            <a:r>
              <a:rPr lang="en-US" altLang="zh-CN" sz="1800" dirty="0" smtClean="0">
                <a:latin typeface="+mn-lt"/>
              </a:rPr>
              <a:t>inclusion, which can effectively shield the β, γ and other radiation from the </a:t>
            </a:r>
            <a:endParaRPr lang="en-US" altLang="zh-CN" sz="1800" dirty="0" smtClean="0">
              <a:latin typeface="+mn-lt"/>
            </a:endParaRPr>
          </a:p>
          <a:p>
            <a:pPr marL="0" indent="0">
              <a:buNone/>
            </a:pPr>
            <a:r>
              <a:rPr lang="en-US" altLang="zh-CN" sz="1800" dirty="0" smtClean="0">
                <a:latin typeface="+mn-lt"/>
              </a:rPr>
              <a:t>sample itself to meet the demand of radiation protection.</a:t>
            </a:r>
            <a:endParaRPr lang="en-US" altLang="zh-CN" sz="1800" dirty="0" smtClean="0">
              <a:latin typeface="+mn-lt"/>
            </a:endParaRPr>
          </a:p>
          <a:p>
            <a:pPr marL="0" indent="0">
              <a:buNone/>
            </a:pPr>
            <a:endParaRPr lang="en-US" altLang="zh-CN" sz="1800" dirty="0" smtClean="0">
              <a:latin typeface="+mn-lt"/>
            </a:endParaRPr>
          </a:p>
        </p:txBody>
      </p:sp>
      <p:pic>
        <p:nvPicPr>
          <p:cNvPr id="3074"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7924800" y="2346960"/>
            <a:ext cx="426720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5160010" y="2757170"/>
            <a:ext cx="6253480" cy="797560"/>
          </a:xfrm>
          <a:prstGeom prst="rect">
            <a:avLst/>
          </a:prstGeom>
          <a:noFill/>
        </p:spPr>
        <p:txBody>
          <a:bodyPr wrap="square" lIns="121917" tIns="60958" rIns="121917" bIns="60958" rtlCol="0">
            <a:spAutoFit/>
            <a:scene3d>
              <a:camera prst="orthographicFront"/>
              <a:lightRig rig="threePt" dir="t"/>
            </a:scene3d>
            <a:sp3d contourW="12700"/>
          </a:bodyPr>
          <a:lstStyle/>
          <a:p>
            <a:pPr algn="dist" defTabSz="1219200">
              <a:defRPr/>
            </a:pPr>
            <a:r>
              <a:rPr lang="zh-CN" altLang="en-US" sz="4400" b="1" dirty="0">
                <a:solidFill>
                  <a:srgbClr val="FF0000"/>
                </a:solidFill>
                <a:effectLst>
                  <a:outerShdw blurRad="38100" dist="38100" dir="2700000" algn="tl">
                    <a:srgbClr val="000000">
                      <a:alpha val="43137"/>
                    </a:srgbClr>
                  </a:outerShdw>
                </a:effectLst>
                <a:latin typeface="+mj-lt"/>
                <a:ea typeface="微软雅黑" panose="020B0503020204020204" pitchFamily="34" charset="-122"/>
                <a:cs typeface="+mj-lt"/>
              </a:rPr>
              <a:t>Thank you for watching!</a:t>
            </a:r>
            <a:endParaRPr lang="zh-CN" altLang="en-US" sz="4400" b="1" dirty="0">
              <a:solidFill>
                <a:srgbClr val="FF0000"/>
              </a:solidFill>
              <a:effectLst>
                <a:outerShdw blurRad="38100" dist="38100" dir="2700000" algn="tl">
                  <a:srgbClr val="000000">
                    <a:alpha val="43137"/>
                  </a:srgbClr>
                </a:outerShdw>
              </a:effectLst>
              <a:latin typeface="+mj-lt"/>
              <a:ea typeface="微软雅黑" panose="020B0503020204020204" pitchFamily="34" charset="-122"/>
              <a:cs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846271" y="2827655"/>
            <a:ext cx="1019175" cy="708025"/>
          </a:xfrm>
          <a:prstGeom prst="rect">
            <a:avLst/>
          </a:prstGeom>
          <a:noFill/>
        </p:spPr>
        <p:txBody>
          <a:bodyPr wrap="none" lIns="91437" tIns="45718" rIns="91437" bIns="45718"/>
          <a:lstStyle/>
          <a:p>
            <a:pPr>
              <a:defRPr/>
            </a:pPr>
            <a:r>
              <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2698115" y="2610485"/>
            <a:ext cx="9617710" cy="1143000"/>
          </a:xfrm>
          <a:prstGeom prst="rect">
            <a:avLst/>
          </a:prstGeom>
          <a:solidFill>
            <a:schemeClr val="bg1">
              <a:lumMod val="95000"/>
            </a:schemeClr>
          </a:solidFill>
          <a:ln w="12700" cap="flat" cmpd="sng" algn="ctr">
            <a:noFill/>
            <a:prstDash val="solid"/>
            <a:miter lim="800000"/>
          </a:ln>
          <a:effectLst/>
        </p:spPr>
        <p:txBody>
          <a:bodyPr lIns="323992" tIns="45718" rIns="899977" bIns="45718" anchor="ctr"/>
          <a:lstStyle/>
          <a:p>
            <a:pPr>
              <a:lnSpc>
                <a:spcPct val="130000"/>
              </a:lnSpc>
              <a:defRPr/>
            </a:pPr>
            <a:r>
              <a:rPr lang="zh-CN" altLang="en-US" sz="3700" b="1" kern="0" dirty="0">
                <a:solidFill>
                  <a:srgbClr val="000000"/>
                </a:solidFill>
                <a:latin typeface="微软雅黑" panose="020B0503020204020204" pitchFamily="34" charset="-122"/>
                <a:ea typeface="微软雅黑" panose="020B0503020204020204" pitchFamily="34" charset="-122"/>
                <a:sym typeface="+mn-ea"/>
              </a:rPr>
              <a:t>SPEC Pro 7000</a:t>
            </a:r>
            <a:r>
              <a:rPr lang="en-US" altLang="zh-CN" sz="3700" b="1" kern="0" dirty="0">
                <a:solidFill>
                  <a:srgbClr val="000000"/>
                </a:solidFill>
                <a:latin typeface="微软雅黑" panose="020B0503020204020204" pitchFamily="34" charset="-122"/>
                <a:ea typeface="微软雅黑" panose="020B0503020204020204" pitchFamily="34" charset="-122"/>
                <a:sym typeface="+mn-ea"/>
              </a:rPr>
              <a:t> s</a:t>
            </a:r>
            <a:r>
              <a:rPr lang="zh-CN" altLang="en-US" sz="3700" b="1" kern="0" dirty="0">
                <a:solidFill>
                  <a:srgbClr val="000000"/>
                </a:solidFill>
                <a:latin typeface="微软雅黑" panose="020B0503020204020204" pitchFamily="34" charset="-122"/>
                <a:ea typeface="微软雅黑" panose="020B0503020204020204" pitchFamily="34" charset="-122"/>
                <a:sym typeface="+mn-ea"/>
              </a:rPr>
              <a:t>ystem composition</a:t>
            </a:r>
            <a:endParaRPr lang="zh-CN" altLang="en-US" sz="3700" b="1" kern="0" dirty="0">
              <a:solidFill>
                <a:srgbClr val="000000"/>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custDataLst>
              <p:tags r:id="rId3"/>
            </p:custDataLst>
          </p:nvPr>
        </p:nvSpPr>
        <p:spPr bwMode="auto">
          <a:xfrm>
            <a:off x="2028371" y="2385015"/>
            <a:ext cx="1269652" cy="15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4F81BD"/>
                </a:solidFill>
                <a:latin typeface="Arial Black" panose="020B0A04020102020204" pitchFamily="34" charset="0"/>
                <a:ea typeface="华文新魏" panose="02010800040101010101" pitchFamily="2" charset="-122"/>
              </a:rPr>
              <a:t>1</a:t>
            </a:r>
            <a:endParaRPr lang="en-US" altLang="zh-CN" sz="9600" dirty="0">
              <a:solidFill>
                <a:srgbClr val="4F81BD"/>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9416" y="1079105"/>
            <a:ext cx="10441160" cy="646331"/>
          </a:xfrm>
          <a:prstGeom prst="rect">
            <a:avLst/>
          </a:prstGeom>
        </p:spPr>
        <p:txBody>
          <a:bodyPr wrap="square">
            <a:spAutoFit/>
          </a:bodyPr>
          <a:lstStyle/>
          <a:p>
            <a:r>
              <a:rPr lang="zh-CN" altLang="zh-CN" dirty="0" smtClean="0">
                <a:latin typeface="微软雅黑" panose="020B0503020204020204" pitchFamily="34" charset="-122"/>
                <a:ea typeface="微软雅黑" panose="020B0503020204020204" pitchFamily="34" charset="-122"/>
              </a:rPr>
              <a:t>Inductively coupled plasma mass spectrometer (glove box type) system includes injection system, ion source, interface, ion transmission system, mass analyzer, ion detection system, computer control system, vacuum system, cooling system, gas supply system, exhaust system, glove box, etc.</a:t>
            </a:r>
            <a:endParaRPr lang="zh-CN" altLang="zh-CN" dirty="0">
              <a:latin typeface="微软雅黑" panose="020B0503020204020204" pitchFamily="34" charset="-122"/>
              <a:ea typeface="微软雅黑" panose="020B0503020204020204" pitchFamily="34" charset="-122"/>
            </a:endParaRPr>
          </a:p>
        </p:txBody>
      </p:sp>
      <p:pic>
        <p:nvPicPr>
          <p:cNvPr id="25" name="图片 24"/>
          <p:cNvPicPr/>
          <p:nvPr/>
        </p:nvPicPr>
        <p:blipFill>
          <a:blip r:embed="rId1" cstate="print">
            <a:extLst>
              <a:ext uri="{28A0092B-C50C-407E-A947-70E740481C1C}">
                <a14:useLocalDpi xmlns:a14="http://schemas.microsoft.com/office/drawing/2010/main" val="0"/>
              </a:ext>
            </a:extLst>
          </a:blip>
          <a:stretch>
            <a:fillRect/>
          </a:stretch>
        </p:blipFill>
        <p:spPr>
          <a:xfrm>
            <a:off x="1209675" y="2494915"/>
            <a:ext cx="9351010" cy="4102735"/>
          </a:xfrm>
          <a:prstGeom prst="rect">
            <a:avLst/>
          </a:prstGeom>
        </p:spPr>
      </p:pic>
      <p:sp>
        <p:nvSpPr>
          <p:cNvPr id="3" name="标题 2"/>
          <p:cNvSpPr>
            <a:spLocks noGrp="1"/>
          </p:cNvSpPr>
          <p:nvPr>
            <p:ph type="title"/>
          </p:nvPr>
        </p:nvSpPr>
        <p:spPr>
          <a:xfrm>
            <a:off x="119336" y="384984"/>
            <a:ext cx="9600000" cy="460375"/>
          </a:xfrm>
        </p:spPr>
        <p:txBody>
          <a:bodyPr anchor="ctr" anchorCtr="0">
            <a:spAutoFit/>
          </a:bodyPr>
          <a:lstStyle/>
          <a:p>
            <a:pPr algn="l">
              <a:buClrTx/>
              <a:buSzTx/>
              <a:buFontTx/>
            </a:pPr>
            <a:r>
              <a:rPr lang="zh-CN" altLang="en-US" sz="2400" b="1" kern="0">
                <a:solidFill>
                  <a:srgbClr val="5F5F5F"/>
                </a:solidFill>
              </a:rPr>
              <a:t>System composition diagram</a:t>
            </a:r>
            <a:endParaRPr lang="zh-CN" altLang="en-US" sz="2400" b="1" kern="0">
              <a:solidFill>
                <a:srgbClr val="5F5F5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430704"/>
            <a:ext cx="9600000" cy="368935"/>
          </a:xfrm>
        </p:spPr>
        <p:txBody>
          <a:bodyPr anchor="ctr" anchorCtr="0">
            <a:spAutoFit/>
          </a:bodyPr>
          <a:lstStyle/>
          <a:p>
            <a:pPr algn="l"/>
            <a:r>
              <a:rPr lang="zh-CN" altLang="en-US" sz="2400" kern="0">
                <a:solidFill>
                  <a:srgbClr val="5F5F5F"/>
                </a:solidFill>
                <a:latin typeface="+mj-lt"/>
                <a:ea typeface="+mj-ea"/>
              </a:rPr>
              <a:t>Protective type of ICP-MS SPEC Pro 7000</a:t>
            </a:r>
            <a:endParaRPr lang="zh-CN" altLang="en-US" sz="2400" kern="0">
              <a:solidFill>
                <a:srgbClr val="5F5F5F"/>
              </a:solidFill>
              <a:latin typeface="+mj-lt"/>
              <a:ea typeface="+mj-ea"/>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38171" y="2210699"/>
            <a:ext cx="4977003" cy="363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05765" y="4320540"/>
            <a:ext cx="2687320" cy="1906905"/>
          </a:xfrm>
          <a:prstGeom prst="rect">
            <a:avLst/>
          </a:prstGeom>
          <a:noFill/>
          <a:ln>
            <a:solidFill>
              <a:schemeClr val="tx1"/>
            </a:solidFill>
          </a:ln>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Instrument automatic ignition, automatic optimization,</a:t>
            </a:r>
            <a:endParaRPr lang="en-US" altLang="zh-CN" sz="1200" b="1" dirty="0" smtClean="0">
              <a:latin typeface="微软雅黑" panose="020B0503020204020204" pitchFamily="34" charset="-122"/>
              <a:ea typeface="微软雅黑" panose="020B0503020204020204" pitchFamily="34" charset="-122"/>
            </a:endParaRPr>
          </a:p>
          <a:p>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utomatic calibration curve, automatic quality control</a:t>
            </a:r>
            <a:endParaRPr lang="en-US" altLang="zh-CN" sz="1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cs typeface="Times New Roman" panose="02020603050405020304" pitchFamily="18" charset="0"/>
              </a:rPr>
              <a:t>The host actively starts, optimizes, and prepares for the analysis</a:t>
            </a:r>
            <a:endParaRPr lang="en-US" altLang="zh-CN" sz="1000" dirty="0" smtClean="0">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cs typeface="Times New Roman" panose="02020603050405020304" pitchFamily="18" charset="0"/>
              </a:rPr>
              <a:t>Standard solution automatic introduction, quality control includes detection limit, standard sample, blank and other choices, to ensure the reliability of data</a:t>
            </a:r>
            <a:endParaRPr lang="zh-CN" altLang="en-US" sz="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TextBox 14"/>
          <p:cNvSpPr txBox="1"/>
          <p:nvPr/>
        </p:nvSpPr>
        <p:spPr>
          <a:xfrm>
            <a:off x="8770239" y="2062524"/>
            <a:ext cx="2815937" cy="1291590"/>
          </a:xfrm>
          <a:prstGeom prst="rect">
            <a:avLst/>
          </a:prstGeom>
          <a:noFill/>
          <a:ln>
            <a:solidFill>
              <a:schemeClr val="tx1"/>
            </a:solidFill>
          </a:ln>
        </p:spPr>
        <p:txBody>
          <a:bodyPr wrap="square" rtlCol="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Sample access to the system</a:t>
            </a:r>
            <a:endParaRPr lang="en-US" altLang="zh-CN" sz="1200" b="1" dirty="0">
              <a:latin typeface="微软雅黑" panose="020B0503020204020204" pitchFamily="34" charset="-122"/>
              <a:ea typeface="微软雅黑" panose="020B0503020204020204" pitchFamily="34" charset="-122"/>
            </a:endParaRPr>
          </a:p>
          <a:p>
            <a:pPr indent="-171450">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cs typeface="Times New Roman" panose="02020603050405020304" pitchFamily="18" charset="0"/>
              </a:rPr>
              <a:t>It can be used with fully automatic pretreatment equipment</a:t>
            </a:r>
            <a:endParaRPr lang="en-US" altLang="zh-CN" sz="1000" dirty="0" smtClean="0">
              <a:latin typeface="微软雅黑" panose="020B0503020204020204" pitchFamily="34" charset="-122"/>
              <a:ea typeface="微软雅黑" panose="020B0503020204020204" pitchFamily="34" charset="-122"/>
              <a:cs typeface="Times New Roman" panose="02020603050405020304" pitchFamily="18" charset="0"/>
            </a:endParaRPr>
          </a:p>
          <a:p>
            <a:pPr indent="-171450">
              <a:buFont typeface="Wingdings" panose="05000000000000000000" pitchFamily="2" charset="2"/>
              <a:buChar char="Ø"/>
            </a:pPr>
            <a:r>
              <a:rPr lang="zh-CN" altLang="en-US" sz="1000" dirty="0">
                <a:latin typeface="微软雅黑" panose="020B0503020204020204" pitchFamily="34" charset="-122"/>
                <a:ea typeface="微软雅黑" panose="020B0503020204020204" pitchFamily="34" charset="-122"/>
                <a:cs typeface="Times New Roman" panose="02020603050405020304" pitchFamily="18" charset="0"/>
              </a:rPr>
              <a:t>Material transition compartment and tool transition compartment, placement and delivery of samples</a:t>
            </a:r>
            <a:endParaRPr lang="en-US" altLang="zh-CN" sz="1000" dirty="0" smtClean="0">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000" dirty="0">
              <a:latin typeface="+mn-ea"/>
              <a:cs typeface="Times New Roman" panose="02020603050405020304" pitchFamily="18" charset="0"/>
            </a:endParaRPr>
          </a:p>
        </p:txBody>
      </p:sp>
      <p:sp>
        <p:nvSpPr>
          <p:cNvPr id="31" name="TextBox 30"/>
          <p:cNvSpPr txBox="1"/>
          <p:nvPr/>
        </p:nvSpPr>
        <p:spPr>
          <a:xfrm>
            <a:off x="8770367" y="3512457"/>
            <a:ext cx="2765656" cy="829945"/>
          </a:xfrm>
          <a:prstGeom prst="rect">
            <a:avLst/>
          </a:prstGeom>
          <a:noFill/>
          <a:ln>
            <a:solidFill>
              <a:schemeClr val="tx1"/>
            </a:solidFill>
          </a:ln>
        </p:spPr>
        <p:txBody>
          <a:bodyPr wrap="square" rtlCol="0">
            <a:spAutoFit/>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Closed operating space</a:t>
            </a:r>
            <a:endParaRPr lang="en-US" altLang="zh-CN" sz="1200" b="1"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10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Split design</a:t>
            </a:r>
            <a:endParaRPr lang="en-US" altLang="zh-CN" sz="10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10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Seal off the operating environment of the glove box</a:t>
            </a:r>
            <a:endParaRPr lang="en-US" altLang="zh-CN" sz="1000" dirty="0">
              <a:latin typeface="微软雅黑" panose="020B0503020204020204" pitchFamily="34" charset="-122"/>
              <a:ea typeface="微软雅黑" panose="020B0503020204020204" pitchFamily="34" charset="-122"/>
            </a:endParaRPr>
          </a:p>
        </p:txBody>
      </p:sp>
      <p:cxnSp>
        <p:nvCxnSpPr>
          <p:cNvPr id="5" name="直接箭头连接符 4"/>
          <p:cNvCxnSpPr/>
          <p:nvPr/>
        </p:nvCxnSpPr>
        <p:spPr>
          <a:xfrm>
            <a:off x="7123883" y="4985528"/>
            <a:ext cx="1503366" cy="3653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3182118" y="3817173"/>
            <a:ext cx="1563026" cy="8359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94640" y="908685"/>
            <a:ext cx="11733530" cy="1076325"/>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SPEC Pro 7000 protective inductively coupled plasma mass spectrometer, using a split design, the inductively coupled plasma mass spectrometer and glove box combination, sample contact parts in the glove box chamber, through the glove mounted on the wall of the chamber to operate the sample inside the chamber, to play the role of dust, radiation protection. It can be used in food, biological, nuclear industry, etc.</a:t>
            </a:r>
            <a:endParaRPr lang="zh-CN" altLang="en-US" sz="16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23570" y="3285490"/>
            <a:ext cx="2496185" cy="804545"/>
          </a:xfrm>
          <a:prstGeom prst="rect">
            <a:avLst/>
          </a:prstGeom>
          <a:noFill/>
          <a:ln>
            <a:solidFill>
              <a:schemeClr val="tx1"/>
            </a:solidFill>
          </a:ln>
        </p:spPr>
        <p:txBody>
          <a:bodyPr wrap="square" rtlCol="0">
            <a:noAutofit/>
          </a:bodyPr>
          <a:lstStyle/>
          <a:p>
            <a:pPr>
              <a:lnSpc>
                <a:spcPct val="150000"/>
              </a:lnSpc>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Mature analytical</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techniques</a:t>
            </a:r>
            <a:endParaRPr lang="zh-CN" altLang="en-US" sz="10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cs typeface="Times New Roman" panose="02020603050405020304" pitchFamily="18" charset="0"/>
              </a:rPr>
              <a:t>Mature element analysis technique based on ICP-MS</a:t>
            </a:r>
            <a:endParaRPr lang="zh-CN" altLang="en-US" sz="1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TextBox 34"/>
          <p:cNvSpPr txBox="1"/>
          <p:nvPr/>
        </p:nvSpPr>
        <p:spPr>
          <a:xfrm>
            <a:off x="8785036" y="4706546"/>
            <a:ext cx="2736317" cy="1414780"/>
          </a:xfrm>
          <a:prstGeom prst="rect">
            <a:avLst/>
          </a:prstGeom>
          <a:noFill/>
          <a:ln>
            <a:solidFill>
              <a:schemeClr val="tx1"/>
            </a:solidFill>
          </a:ln>
        </p:spPr>
        <p:txBody>
          <a:bodyPr wrap="square" rtlCol="0">
            <a:spAutoFit/>
          </a:bodyPr>
          <a:lstStyle/>
          <a:p>
            <a:pPr>
              <a:lnSpc>
                <a:spcPct val="150000"/>
              </a:lnSpc>
            </a:pP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Closed digestion system and</a:t>
            </a:r>
            <a:r>
              <a:rPr lang="en-US" altLang="zh-CN" sz="1200" b="1" dirty="0" smtClean="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rPr>
              <a:t>waste recycling</a:t>
            </a:r>
            <a:endPar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en-US" sz="1000" dirty="0" smtClean="0">
                <a:latin typeface="微软雅黑" panose="020B0503020204020204" pitchFamily="34" charset="-122"/>
                <a:ea typeface="微软雅黑" panose="020B0503020204020204" pitchFamily="34" charset="-122"/>
                <a:cs typeface="Times New Roman" panose="02020603050405020304" pitchFamily="18" charset="0"/>
              </a:rPr>
              <a:t>Lead glass is used. Stainless steel and other materials are used to enclose the digestion chamber and to recover waste and waste liquid after analysis to avoid pollution.</a:t>
            </a:r>
            <a:endParaRPr lang="zh-CN" altLang="en-US" sz="10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6" name="直接箭头连接符 35"/>
          <p:cNvCxnSpPr/>
          <p:nvPr/>
        </p:nvCxnSpPr>
        <p:spPr>
          <a:xfrm flipH="1" flipV="1">
            <a:off x="3182118" y="3491107"/>
            <a:ext cx="1202984" cy="1759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7493977" y="2776410"/>
            <a:ext cx="1247272" cy="8637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7123883" y="3741139"/>
            <a:ext cx="1503366" cy="2878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287688" y="2535143"/>
            <a:ext cx="1994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03580" y="2073275"/>
            <a:ext cx="2376170" cy="988695"/>
          </a:xfrm>
          <a:prstGeom prst="rect">
            <a:avLst/>
          </a:prstGeom>
          <a:noFill/>
          <a:ln>
            <a:solidFill>
              <a:schemeClr val="tx1"/>
            </a:solidFill>
          </a:ln>
        </p:spPr>
        <p:txBody>
          <a:bodyPr wrap="square" rtlCol="0">
            <a:noAutofit/>
          </a:bodyPr>
          <a:lstStyle/>
          <a:p>
            <a:pPr>
              <a:lnSpc>
                <a:spcPct val="150000"/>
              </a:lnSpc>
            </a:pP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Air exhaust filter</a:t>
            </a:r>
            <a:endParaRPr lang="zh-CN" altLang="en-US" sz="1200" b="1" dirty="0" smtClean="0">
              <a:latin typeface="微软雅黑" panose="020B0503020204020204" pitchFamily="34" charset="-122"/>
              <a:ea typeface="微软雅黑" panose="020B0503020204020204" pitchFamily="34" charset="-122"/>
              <a:cs typeface="Times New Roman" panose="02020603050405020304" pitchFamily="18" charset="0"/>
            </a:endParaRPr>
          </a:p>
          <a:p>
            <a:pPr>
              <a:buFont typeface="Wingdings" panose="05000000000000000000" pitchFamily="2" charset="2"/>
              <a:buChar char="Ø"/>
            </a:pPr>
            <a:r>
              <a:rPr lang="zh-CN" altLang="zh-CN" sz="1000" dirty="0">
                <a:latin typeface="微软雅黑" panose="020B0503020204020204" pitchFamily="34" charset="-122"/>
                <a:ea typeface="微软雅黑" panose="020B0503020204020204" pitchFamily="34" charset="-122"/>
              </a:rPr>
              <a:t>Unique design of exhaust pipe to ensure that exhaust gas does not enter the laboratory and prevent laboratory contamination</a:t>
            </a:r>
            <a:endParaRPr lang="zh-CN" altLang="zh-CN" sz="1200"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endParaRPr lang="zh-CN" altLang="en-US" sz="1100" dirty="0">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 name="图片 8"/>
          <p:cNvPicPr/>
          <p:nvPr>
            <p:custDataLst>
              <p:tags r:id="rId1"/>
            </p:custDataLst>
          </p:nvPr>
        </p:nvPicPr>
        <p:blipFill>
          <a:blip r:embed="rId2"/>
          <a:stretch>
            <a:fillRect/>
          </a:stretch>
        </p:blipFill>
        <p:spPr>
          <a:xfrm>
            <a:off x="407035" y="961390"/>
            <a:ext cx="6527165" cy="5203825"/>
          </a:xfrm>
          <a:prstGeom prst="rect">
            <a:avLst/>
          </a:prstGeom>
          <a:noFill/>
          <a:ln>
            <a:noFill/>
          </a:ln>
        </p:spPr>
      </p:pic>
      <p:pic>
        <p:nvPicPr>
          <p:cNvPr id="10" name="图片 9" descr="a4890a0676813b94c8fa97480deb445"/>
          <p:cNvPicPr>
            <a:picLocks noChangeAspect="1"/>
          </p:cNvPicPr>
          <p:nvPr/>
        </p:nvPicPr>
        <p:blipFill>
          <a:blip r:embed="rId3"/>
          <a:stretch>
            <a:fillRect/>
          </a:stretch>
        </p:blipFill>
        <p:spPr>
          <a:xfrm>
            <a:off x="7103745" y="961390"/>
            <a:ext cx="4072255" cy="5184775"/>
          </a:xfrm>
          <a:prstGeom prst="rect">
            <a:avLst/>
          </a:prstGeom>
        </p:spPr>
      </p:pic>
      <p:sp>
        <p:nvSpPr>
          <p:cNvPr id="29" name="矩形 28"/>
          <p:cNvSpPr/>
          <p:nvPr/>
        </p:nvSpPr>
        <p:spPr>
          <a:xfrm>
            <a:off x="7319816" y="6381661"/>
            <a:ext cx="1153160" cy="368300"/>
          </a:xfrm>
          <a:prstGeom prst="rect">
            <a:avLst/>
          </a:prstGeom>
        </p:spPr>
        <p:txBody>
          <a:bodyPr wrap="none">
            <a:spAutoFit/>
          </a:bodyPr>
          <a:p>
            <a:pPr marL="12700">
              <a:spcBef>
                <a:spcPts val="100"/>
              </a:spcBef>
            </a:pPr>
            <a:r>
              <a:rPr lang="zh-CN" altLang="en-US"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Rectangle chamber structure</a:t>
            </a:r>
            <a:endParaRPr lang="zh-CN" altLang="en-US"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1775631" y="6381661"/>
            <a:ext cx="3545840" cy="368300"/>
          </a:xfrm>
          <a:prstGeom prst="rect">
            <a:avLst/>
          </a:prstGeom>
        </p:spPr>
        <p:txBody>
          <a:bodyPr wrap="none">
            <a:spAutoFit/>
          </a:bodyPr>
          <a:p>
            <a:pPr marL="12700" algn="l">
              <a:spcBef>
                <a:spcPts val="100"/>
              </a:spcBef>
            </a:pPr>
            <a:r>
              <a:rPr lang="en-US" altLang="zh-CN"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The 7000S physical picture</a:t>
            </a:r>
            <a:endParaRPr lang="en-US" altLang="zh-CN"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119336" y="384984"/>
            <a:ext cx="9600000" cy="460375"/>
          </a:xfrm>
        </p:spPr>
        <p:txBody>
          <a:bodyPr anchor="ctr" anchorCtr="0">
            <a:spAutoFit/>
          </a:bodyPr>
          <a:p>
            <a:pPr algn="l">
              <a:buClrTx/>
              <a:buSzTx/>
              <a:buFontTx/>
            </a:pPr>
            <a:r>
              <a:rPr lang="zh-CN" altLang="en-US" sz="2400" b="1" kern="0">
                <a:solidFill>
                  <a:srgbClr val="5F5F5F"/>
                </a:solidFill>
              </a:rPr>
              <a:t>Protective type of ICP-MS SPEC Pro 7000</a:t>
            </a:r>
            <a:endParaRPr lang="zh-CN" altLang="en-US" sz="2400" b="1" kern="0">
              <a:solidFill>
                <a:srgbClr val="5F5F5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1"/>
          <p:cNvSpPr txBox="1"/>
          <p:nvPr>
            <p:custDataLst>
              <p:tags r:id="rId1"/>
            </p:custDataLst>
          </p:nvPr>
        </p:nvSpPr>
        <p:spPr>
          <a:xfrm>
            <a:off x="846271" y="2827655"/>
            <a:ext cx="1019175" cy="708025"/>
          </a:xfrm>
          <a:prstGeom prst="rect">
            <a:avLst/>
          </a:prstGeom>
          <a:noFill/>
        </p:spPr>
        <p:txBody>
          <a:bodyPr wrap="none" lIns="91437" tIns="45718" rIns="91437" bIns="45718"/>
          <a:lstStyle/>
          <a:p>
            <a:pPr>
              <a:defRPr/>
            </a:pPr>
            <a:r>
              <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rPr>
              <a:t>Part</a:t>
            </a:r>
            <a:endParaRPr lang="en-US" altLang="zh-CN" sz="4800" b="1" dirty="0">
              <a:solidFill>
                <a:srgbClr val="000000"/>
              </a:solidFill>
              <a:latin typeface="Microsoft JhengHei" panose="020B0604030504040204" pitchFamily="34" charset="-120"/>
              <a:ea typeface="Microsoft JhengHei" panose="020B0604030504040204" pitchFamily="34" charset="-120"/>
              <a:cs typeface="Verdana" panose="020B0604030504040204" pitchFamily="34" charset="0"/>
            </a:endParaRPr>
          </a:p>
        </p:txBody>
      </p:sp>
      <p:sp>
        <p:nvSpPr>
          <p:cNvPr id="25" name="矩形 24"/>
          <p:cNvSpPr/>
          <p:nvPr>
            <p:custDataLst>
              <p:tags r:id="rId2"/>
            </p:custDataLst>
          </p:nvPr>
        </p:nvSpPr>
        <p:spPr>
          <a:xfrm>
            <a:off x="3119755" y="2610485"/>
            <a:ext cx="8676005" cy="1143000"/>
          </a:xfrm>
          <a:prstGeom prst="rect">
            <a:avLst/>
          </a:prstGeom>
          <a:solidFill>
            <a:schemeClr val="bg1">
              <a:lumMod val="95000"/>
            </a:schemeClr>
          </a:solidFill>
          <a:ln w="12700" cap="flat" cmpd="sng" algn="ctr">
            <a:noFill/>
            <a:prstDash val="solid"/>
            <a:miter lim="800000"/>
          </a:ln>
          <a:effectLst/>
        </p:spPr>
        <p:txBody>
          <a:bodyPr lIns="323992" tIns="45718" rIns="899977" bIns="45718" anchor="ctr"/>
          <a:lstStyle/>
          <a:p>
            <a:pPr>
              <a:lnSpc>
                <a:spcPct val="130000"/>
              </a:lnSpc>
              <a:defRPr/>
            </a:pPr>
            <a:r>
              <a:rPr lang="zh-CN" sz="3700" b="1" kern="0" dirty="0">
                <a:solidFill>
                  <a:srgbClr val="000000"/>
                </a:solidFill>
                <a:latin typeface="微软雅黑" panose="020B0503020204020204" pitchFamily="34" charset="-122"/>
                <a:ea typeface="微软雅黑" panose="020B0503020204020204" pitchFamily="34" charset="-122"/>
                <a:sym typeface="+mn-ea"/>
              </a:rPr>
              <a:t>Design features and instrument performance</a:t>
            </a:r>
            <a:endParaRPr lang="zh-CN" sz="3700" b="1" kern="0" dirty="0">
              <a:solidFill>
                <a:srgbClr val="000000"/>
              </a:solidFill>
              <a:latin typeface="微软雅黑" panose="020B0503020204020204" pitchFamily="34" charset="-122"/>
              <a:ea typeface="微软雅黑" panose="020B0503020204020204" pitchFamily="34" charset="-122"/>
            </a:endParaRPr>
          </a:p>
        </p:txBody>
      </p:sp>
      <p:sp>
        <p:nvSpPr>
          <p:cNvPr id="28" name="文本框 14"/>
          <p:cNvSpPr txBox="1">
            <a:spLocks noChangeArrowheads="1"/>
          </p:cNvSpPr>
          <p:nvPr>
            <p:custDataLst>
              <p:tags r:id="rId3"/>
            </p:custDataLst>
          </p:nvPr>
        </p:nvSpPr>
        <p:spPr bwMode="auto">
          <a:xfrm>
            <a:off x="2028371" y="2385015"/>
            <a:ext cx="1269652" cy="15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8" rIns="91437" bIns="4571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9600" dirty="0">
                <a:solidFill>
                  <a:srgbClr val="4F81BD"/>
                </a:solidFill>
                <a:latin typeface="Arial Black" panose="020B0A04020102020204" pitchFamily="34" charset="0"/>
                <a:ea typeface="华文新魏" panose="02010800040101010101" pitchFamily="2" charset="-122"/>
              </a:rPr>
              <a:t>2</a:t>
            </a:r>
            <a:endParaRPr lang="en-US" altLang="zh-CN" sz="9600" dirty="0">
              <a:solidFill>
                <a:srgbClr val="4F81BD"/>
              </a:solidFill>
              <a:latin typeface="Arial Black" panose="020B0A04020102020204" pitchFamily="34" charset="0"/>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pPr>
              <a:defRPr/>
            </a:pPr>
            <a:fld id="{D4FE18B1-0DDD-4E8B-8EAA-9840798265F0}" type="slidenum">
              <a:rPr lang="en-US" smtClean="0"/>
            </a:fld>
            <a:endParaRPr lang="en-US" dirty="0"/>
          </a:p>
        </p:txBody>
      </p:sp>
      <p:sp>
        <p:nvSpPr>
          <p:cNvPr id="6" name="文本框 2"/>
          <p:cNvSpPr/>
          <p:nvPr/>
        </p:nvSpPr>
        <p:spPr>
          <a:xfrm>
            <a:off x="287807" y="165337"/>
            <a:ext cx="6846648" cy="553720"/>
          </a:xfrm>
          <a:prstGeom prst="rect">
            <a:avLst/>
          </a:prstGeom>
        </p:spPr>
        <p:txBody>
          <a:bodyPr vert="horz" wrap="square" lIns="0" tIns="0" rIns="72000" bIns="0" rtlCol="0" anchor="ctr" anchorCtr="0">
            <a:spAutoFit/>
          </a:bodyPr>
          <a:lstStyle/>
          <a:p>
            <a:pPr lvl="0" algn="l">
              <a:buClrTx/>
              <a:buSzTx/>
              <a:buFontTx/>
            </a:pPr>
            <a:r>
              <a:rPr lang="zh-CN" altLang="en-US" sz="2400" b="1" kern="0">
                <a:solidFill>
                  <a:srgbClr val="5F5F5F"/>
                </a:solidFill>
                <a:latin typeface="+mj-lt"/>
                <a:ea typeface="+mj-ea"/>
                <a:cs typeface="+mj-cs"/>
                <a:sym typeface="+mn-ea"/>
              </a:rPr>
              <a:t>design feature</a:t>
            </a:r>
            <a:endParaRPr lang="zh-CN" altLang="en-US" sz="2400" b="1" kern="0">
              <a:solidFill>
                <a:srgbClr val="5F5F5F"/>
              </a:solidFill>
              <a:latin typeface="+mj-lt"/>
              <a:ea typeface="+mj-ea"/>
              <a:cs typeface="+mj-cs"/>
              <a:sym typeface="+mn-ea"/>
            </a:endParaRPr>
          </a:p>
        </p:txBody>
      </p:sp>
      <p:sp>
        <p:nvSpPr>
          <p:cNvPr id="8" name="TextBox 20"/>
          <p:cNvSpPr txBox="1"/>
          <p:nvPr/>
        </p:nvSpPr>
        <p:spPr>
          <a:xfrm>
            <a:off x="1043940" y="1412875"/>
            <a:ext cx="10297160" cy="4769485"/>
          </a:xfrm>
          <a:prstGeom prst="rect">
            <a:avLst/>
          </a:prstGeom>
          <a:noFill/>
        </p:spPr>
        <p:txBody>
          <a:bodyPr wrap="square" rtlCol="0">
            <a:spAutoFit/>
          </a:bodyPr>
          <a:lstStyle/>
          <a:p>
            <a:pPr marL="342900" indent="-342900">
              <a:buClr>
                <a:srgbClr val="1616D4"/>
              </a:buClr>
              <a:buFont typeface="Wingdings" panose="05000000000000000000" pitchFamily="2" charset="2"/>
              <a:buChar char="Ø"/>
              <a:defRPr/>
            </a:pPr>
            <a:r>
              <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Ion channel design -Ion channel between instrument and glove box to achieve sealed design</a:t>
            </a: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indent="0">
              <a:buClr>
                <a:srgbClr val="1616D4"/>
              </a:buClr>
              <a:buFont typeface="Wingdings" panose="05000000000000000000" pitchFamily="2" charset="2"/>
              <a:buNone/>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r>
              <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Torch chamber design - Torch chamber door adopts straight pull design, ionization prevention, easy to open and close</a:t>
            </a: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r>
              <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RF power supply design -RF power supply module is separately encapsulated in the back panel of the glove box in a shaped place </a:t>
            </a: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indent="0">
              <a:buClr>
                <a:srgbClr val="1616D4"/>
              </a:buClr>
              <a:buFont typeface="Wingdings" panose="05000000000000000000" pitchFamily="2" charset="2"/>
              <a:buNone/>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r>
              <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Penetration design -Integrated design of the penetration ensures hermeticity</a:t>
            </a: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r>
              <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Glove box design - Customized glove box, the box can achieve a variety of closed environment</a:t>
            </a: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indent="0">
              <a:buClr>
                <a:srgbClr val="1616D4"/>
              </a:buClr>
              <a:buFont typeface="Wingdings" panose="05000000000000000000" pitchFamily="2" charset="2"/>
              <a:buNone/>
              <a:defRPr/>
            </a:pP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a:p>
            <a:pPr marL="342900" indent="-342900">
              <a:buClr>
                <a:srgbClr val="1616D4"/>
              </a:buClr>
              <a:buFont typeface="Wingdings" panose="05000000000000000000" pitchFamily="2" charset="2"/>
              <a:buChar char="Ø"/>
              <a:defRPr/>
            </a:pPr>
            <a:r>
              <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rPr>
              <a:t>Easy accessory replacement and maintenance - Easy maintenance and replacement of instrument components in the glove box to reduce maintenance costs</a:t>
            </a:r>
            <a:endParaRPr sz="1600" dirty="0">
              <a:solidFill>
                <a:srgbClr val="0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HarmonyOS Sans SC"/>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119380" y="430530"/>
            <a:ext cx="8689340" cy="368935"/>
          </a:xfrm>
        </p:spPr>
        <p:txBody>
          <a:bodyPr wrap="square" lIns="0" tIns="0" rIns="72000" bIns="0" anchor="ctr" anchorCtr="0">
            <a:spAutoFit/>
          </a:bodyPr>
          <a:lstStyle/>
          <a:p>
            <a:pPr algn="l">
              <a:buClrTx/>
              <a:buSzTx/>
              <a:buFontTx/>
            </a:pPr>
            <a:r>
              <a:rPr lang="zh-CN" altLang="en-US" sz="2400" b="1" kern="0">
                <a:solidFill>
                  <a:srgbClr val="5F5F5F"/>
                </a:solidFill>
              </a:rPr>
              <a:t>Protective type ICP-MS SPEC Pro 7000, host</a:t>
            </a:r>
            <a:r>
              <a:rPr lang="en-US" altLang="zh-CN" sz="2400" b="1" kern="0">
                <a:solidFill>
                  <a:srgbClr val="5F5F5F"/>
                </a:solidFill>
              </a:rPr>
              <a:t> machine</a:t>
            </a:r>
            <a:r>
              <a:rPr lang="zh-CN" altLang="en-US" sz="2400" b="1" kern="0">
                <a:solidFill>
                  <a:srgbClr val="5F5F5F"/>
                </a:solidFill>
              </a:rPr>
              <a:t> performance</a:t>
            </a:r>
            <a:endParaRPr lang="zh-CN" altLang="en-US" sz="2400" b="1" kern="0">
              <a:solidFill>
                <a:srgbClr val="5F5F5F"/>
              </a:solidFill>
            </a:endParaRPr>
          </a:p>
        </p:txBody>
      </p:sp>
      <p:sp>
        <p:nvSpPr>
          <p:cNvPr id="2" name="矩形 1"/>
          <p:cNvSpPr/>
          <p:nvPr/>
        </p:nvSpPr>
        <p:spPr>
          <a:xfrm>
            <a:off x="839416" y="1079105"/>
            <a:ext cx="10441160" cy="369332"/>
          </a:xfrm>
          <a:prstGeom prst="rect">
            <a:avLst/>
          </a:prstGeom>
        </p:spPr>
        <p:txBody>
          <a:bodyPr wrap="square">
            <a:spAutoFit/>
          </a:bodyPr>
          <a:lstStyle/>
          <a:p>
            <a:endParaRPr lang="zh-CN" altLang="zh-CN" dirty="0"/>
          </a:p>
        </p:txBody>
      </p:sp>
      <p:sp>
        <p:nvSpPr>
          <p:cNvPr id="21" name="圆角矩形 4"/>
          <p:cNvSpPr>
            <a:spLocks noChangeArrowheads="1"/>
          </p:cNvSpPr>
          <p:nvPr>
            <p:custDataLst>
              <p:tags r:id="rId1"/>
            </p:custDataLst>
          </p:nvPr>
        </p:nvSpPr>
        <p:spPr bwMode="auto">
          <a:xfrm>
            <a:off x="466725" y="1191260"/>
            <a:ext cx="5506085" cy="504190"/>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360680" eaLnBrk="1" hangingPunct="1">
              <a:lnSpc>
                <a:spcPct val="100000"/>
              </a:lnSpc>
              <a:spcBef>
                <a:spcPct val="0"/>
              </a:spcBef>
              <a:buFont typeface="Calibri" panose="020F0502020204030204" pitchFamily="34" charset="0"/>
              <a:buNone/>
            </a:pPr>
            <a:r>
              <a:rPr lang="en-US" altLang="zh-CN" sz="1800" dirty="0" err="1">
                <a:solidFill>
                  <a:schemeClr val="bg1"/>
                </a:solidFill>
                <a:latin typeface="微软雅黑" panose="020B0503020204020204" pitchFamily="34" charset="-122"/>
                <a:ea typeface="微软雅黑" panose="020B0503020204020204" pitchFamily="34" charset="-122"/>
                <a:sym typeface="Arial" panose="020B0604020202020204" pitchFamily="34" charset="0"/>
              </a:rPr>
              <a:t>Excellent, sensitivity &amp; precision</a:t>
            </a:r>
            <a:endParaRPr lang="zh-CN" altLang="en-US" sz="1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圆角矩形 15"/>
          <p:cNvSpPr>
            <a:spLocks noChangeArrowheads="1"/>
          </p:cNvSpPr>
          <p:nvPr>
            <p:custDataLst>
              <p:tags r:id="rId2"/>
            </p:custDataLst>
          </p:nvPr>
        </p:nvSpPr>
        <p:spPr bwMode="auto">
          <a:xfrm>
            <a:off x="7150735" y="1156970"/>
            <a:ext cx="5007610" cy="504190"/>
          </a:xfrm>
          <a:prstGeom prst="roundRect">
            <a:avLst>
              <a:gd name="adj" fmla="val 7972"/>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1240B29-F687-4F45-9708-019B960494DF}">
              <a14:hiddenLine xmlns:a14="http://schemas.microsoft.com/office/drawing/2010/main" w="9525">
                <a:solidFill>
                  <a:srgbClr val="000000"/>
                </a:solidFill>
                <a:round/>
              </a14:hiddenLine>
            </a:ext>
          </a:extLst>
        </p:spPr>
        <p:txBody>
          <a:bodyPr lIns="180000" tIns="0" bIns="0" anchor="ctr"/>
          <a:lstStyle/>
          <a:p>
            <a:pPr marL="360680" algn="l">
              <a:spcBef>
                <a:spcPct val="0"/>
              </a:spcBef>
              <a:buFont typeface="Calibri" panose="020F0502020204030204" pitchFamily="34" charset="0"/>
              <a:buNone/>
            </a:pP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Excellent matrix resistance performance</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矩形 14"/>
          <p:cNvSpPr/>
          <p:nvPr/>
        </p:nvSpPr>
        <p:spPr>
          <a:xfrm>
            <a:off x="623570" y="6021070"/>
            <a:ext cx="11327130" cy="553085"/>
          </a:xfrm>
          <a:prstGeom prst="rect">
            <a:avLst/>
          </a:prstGeom>
        </p:spPr>
        <p:txBody>
          <a:bodyPr wrap="square">
            <a:spAutoFit/>
          </a:bodyPr>
          <a:lstStyle/>
          <a:p>
            <a:pPr>
              <a:lnSpc>
                <a:spcPct val="150000"/>
              </a:lnSpc>
              <a:defRPr/>
            </a:pPr>
            <a:r>
              <a:rPr lang="zh-CN" altLang="en-US" sz="2000" noProof="1">
                <a:ln w="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1600" noProof="1">
                <a:ln w="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rPr>
              <a:t>The technical index and reliability reach the international mainstream ICP-MS, commodity instrument level</a:t>
            </a:r>
            <a:endParaRPr lang="en-US" altLang="zh-CN" sz="1600" noProof="1">
              <a:ln w="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矩形 15"/>
          <p:cNvSpPr/>
          <p:nvPr/>
        </p:nvSpPr>
        <p:spPr>
          <a:xfrm>
            <a:off x="335355" y="1844660"/>
            <a:ext cx="6096000" cy="1322070"/>
          </a:xfrm>
          <a:prstGeom prst="rect">
            <a:avLst/>
          </a:prstGeom>
        </p:spPr>
        <p:txBody>
          <a:bodyPr>
            <a:spAutoFit/>
          </a:bodyPr>
          <a:lstStyle/>
          <a:p>
            <a:pPr marL="12700" marR="92710">
              <a:lnSpc>
                <a:spcPts val="1600"/>
              </a:lnSpc>
              <a:spcBef>
                <a:spcPts val="70"/>
              </a:spcBef>
            </a:pPr>
            <a:r>
              <a:rPr lang="zh-CN" altLang="en-US" sz="1400" b="1" spc="50" dirty="0">
                <a:solidFill>
                  <a:srgbClr val="484E55"/>
                </a:solidFill>
                <a:latin typeface="微软雅黑" panose="020B0503020204020204" pitchFamily="34" charset="-122"/>
                <a:ea typeface="微软雅黑" panose="020B0503020204020204" pitchFamily="34" charset="-122"/>
                <a:cs typeface="微软雅黑" panose="020B0503020204020204" pitchFamily="34" charset="-122"/>
              </a:rPr>
              <a:t>According to the aerodynamic simulation design at the junction of thermal plasma and vacuum, the ion interface is optimized, which greatly improves the sensitivity of ICP-MS by 3~5 times. The detection limit as low as ppt is more suitable for the detection of high purity materials and high purity reagents.</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7176035" y="1844516"/>
            <a:ext cx="4890659" cy="1527175"/>
          </a:xfrm>
          <a:prstGeom prst="rect">
            <a:avLst/>
          </a:prstGeom>
        </p:spPr>
        <p:txBody>
          <a:bodyPr wrap="square">
            <a:spAutoFit/>
          </a:bodyPr>
          <a:lstStyle/>
          <a:p>
            <a:pPr marL="12700" marR="92710">
              <a:lnSpc>
                <a:spcPts val="1600"/>
              </a:lnSpc>
              <a:spcBef>
                <a:spcPts val="70"/>
              </a:spcBef>
            </a:pPr>
            <a:r>
              <a:rPr lang="zh-CN" altLang="en-US" sz="1400" b="1" spc="50" dirty="0">
                <a:solidFill>
                  <a:srgbClr val="484E55"/>
                </a:solidFill>
                <a:latin typeface="微软雅黑" panose="020B0503020204020204" pitchFamily="34" charset="-122"/>
                <a:ea typeface="微软雅黑" panose="020B0503020204020204" pitchFamily="34" charset="-122"/>
                <a:cs typeface="微软雅黑" panose="020B0503020204020204" pitchFamily="34" charset="-122"/>
              </a:rPr>
              <a:t>Key technologies such as fluid simulation ion interface, two off-axis design, patented collision reaction pool, powerful self-exciting all-solid ICP ion source and argon online dilution ensure that SUPEC 7000S has excellent matrix resistance, and 10% of high-salt samples can be injected directly.</a:t>
            </a:r>
            <a:endParaRPr lang="zh-CN" altLang="en-US" sz="1400" b="1" spc="50" dirty="0">
              <a:solidFill>
                <a:srgbClr val="484E55"/>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nvSpPr>
        <p:spPr>
          <a:xfrm>
            <a:off x="910913" y="3428906"/>
            <a:ext cx="2110740" cy="368300"/>
          </a:xfrm>
          <a:prstGeom prst="rect">
            <a:avLst/>
          </a:prstGeom>
        </p:spPr>
        <p:txBody>
          <a:bodyPr wrap="none">
            <a:spAutoFit/>
          </a:bodyPr>
          <a:lstStyle/>
          <a:p>
            <a:pPr marL="12700" algn="l">
              <a:spcBef>
                <a:spcPts val="100"/>
              </a:spcBef>
            </a:pPr>
            <a:r>
              <a:rPr lang="zh-CN" altLang="zh-CN"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Sensitivity in the standard mode</a:t>
            </a:r>
            <a:endParaRPr lang="zh-CN" altLang="en-US"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nvSpPr>
        <p:spPr>
          <a:xfrm>
            <a:off x="695045" y="3933134"/>
            <a:ext cx="6096000" cy="763270"/>
          </a:xfrm>
          <a:prstGeom prst="rect">
            <a:avLst/>
          </a:prstGeom>
        </p:spPr>
        <p:txBody>
          <a:bodyPr>
            <a:spAutoFit/>
          </a:bodyPr>
          <a:lstStyle/>
          <a:p>
            <a:pPr marL="12700">
              <a:spcBef>
                <a:spcPts val="100"/>
              </a:spcBef>
            </a:pPr>
            <a:r>
              <a:rPr lang="en-US"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Low mass number (Li):&gt; 50 Mcps / ppm</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spcBef>
                <a:spcPts val="100"/>
              </a:spcBef>
            </a:pPr>
            <a:r>
              <a:rPr lang="en-US"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Medium mass number (In):&gt; 300 Mcps / ppm</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spcBef>
                <a:spcPts val="100"/>
              </a:spcBef>
            </a:pPr>
            <a:r>
              <a:rPr lang="en-US"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High mass number (U):&gt; 350 Mcps / ppm</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nvSpPr>
        <p:spPr>
          <a:xfrm>
            <a:off x="7896396" y="3427641"/>
            <a:ext cx="1401346" cy="369332"/>
          </a:xfrm>
          <a:prstGeom prst="rect">
            <a:avLst/>
          </a:prstGeom>
        </p:spPr>
        <p:txBody>
          <a:bodyPr wrap="none">
            <a:spAutoFit/>
          </a:bodyPr>
          <a:lstStyle/>
          <a:p>
            <a:pPr marL="12700">
              <a:spcBef>
                <a:spcPts val="100"/>
              </a:spcBef>
            </a:pPr>
            <a:r>
              <a:rPr lang="zh-CN" altLang="zh-CN"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Instrument detection limit</a:t>
            </a:r>
            <a:endParaRPr lang="zh-CN" altLang="en-US"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29"/>
          <p:cNvSpPr/>
          <p:nvPr/>
        </p:nvSpPr>
        <p:spPr>
          <a:xfrm>
            <a:off x="7536180" y="3919220"/>
            <a:ext cx="4820285" cy="763270"/>
          </a:xfrm>
          <a:prstGeom prst="rect">
            <a:avLst/>
          </a:prstGeom>
        </p:spPr>
        <p:txBody>
          <a:bodyPr wrap="square">
            <a:spAutoFit/>
          </a:bodyPr>
          <a:lstStyle/>
          <a:p>
            <a:pPr marL="12700">
              <a:spcBef>
                <a:spcPts val="100"/>
              </a:spcBef>
            </a:pPr>
            <a:r>
              <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Light mass element: &lt;3 ppt</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spcBef>
                <a:spcPts val="100"/>
              </a:spcBef>
            </a:pPr>
            <a:r>
              <a:rPr lang="en-US"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Medium mass number element: &lt;0.1ppt</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spcBef>
                <a:spcPts val="100"/>
              </a:spcBef>
            </a:pPr>
            <a:r>
              <a:rPr lang="en-US"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High-quality number element: &lt;0.2ppt</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4439920" y="5271135"/>
            <a:ext cx="5080000" cy="306705"/>
          </a:xfrm>
          <a:prstGeom prst="rect">
            <a:avLst/>
          </a:prstGeom>
          <a:noFill/>
          <a:ln w="9525">
            <a:noFill/>
          </a:ln>
        </p:spPr>
        <p:txBody>
          <a:bodyPr>
            <a:spAutoFit/>
          </a:bodyPr>
          <a:p>
            <a:pPr indent="0"/>
            <a:r>
              <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Short-term stability (RSD): &lt;2% (20min)</a:t>
            </a:r>
            <a:endParaRPr lang="zh-CN" altLang="en-US" sz="1400"/>
          </a:p>
        </p:txBody>
      </p:sp>
      <p:sp>
        <p:nvSpPr>
          <p:cNvPr id="3" name="文本框 2"/>
          <p:cNvSpPr txBox="1"/>
          <p:nvPr/>
        </p:nvSpPr>
        <p:spPr>
          <a:xfrm>
            <a:off x="4439920" y="5588635"/>
            <a:ext cx="5080000" cy="306705"/>
          </a:xfrm>
          <a:prstGeom prst="rect">
            <a:avLst/>
          </a:prstGeom>
          <a:noFill/>
          <a:ln w="9525">
            <a:noFill/>
          </a:ln>
        </p:spPr>
        <p:txBody>
          <a:bodyPr>
            <a:spAutoFit/>
          </a:bodyPr>
          <a:p>
            <a:pPr indent="0"/>
            <a:r>
              <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Long-term stability (RSD): &lt;3% (2h)</a:t>
            </a:r>
            <a:endParaRPr lang="zh-CN" altLang="zh-CN" sz="1400"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5088255" y="4869180"/>
            <a:ext cx="1392555" cy="368300"/>
          </a:xfrm>
          <a:prstGeom prst="rect">
            <a:avLst/>
          </a:prstGeom>
          <a:noFill/>
        </p:spPr>
        <p:txBody>
          <a:bodyPr wrap="none" rtlCol="0" anchor="t">
            <a:spAutoFit/>
          </a:bodyPr>
          <a:p>
            <a:pPr marL="12700">
              <a:spcBef>
                <a:spcPts val="100"/>
              </a:spcBef>
            </a:pPr>
            <a:r>
              <a:rPr lang="zh-CN" altLang="zh-CN" b="1" spc="8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Instrument stability</a:t>
            </a:r>
            <a:endParaRPr lang="zh-CN" altLang="en-US"/>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MH" val="20180222170033"/>
  <p:tag name="MH_LIBRARY" val="GRAPHIC"/>
  <p:tag name="MH_ORDER" val="TextBox 11"/>
</p:tagLst>
</file>

<file path=ppt/tags/tag18.xml><?xml version="1.0" encoding="utf-8"?>
<p:tagLst xmlns:p="http://schemas.openxmlformats.org/presentationml/2006/main">
  <p:tag name="MH" val="20180222170033"/>
  <p:tag name="MH_LIBRARY" val="GRAPHIC"/>
  <p:tag name="MH_ORDER" val="Rectangle 12"/>
</p:tagLst>
</file>

<file path=ppt/tags/tag19.xml><?xml version="1.0" encoding="utf-8"?>
<p:tagLst xmlns:p="http://schemas.openxmlformats.org/presentationml/2006/main">
  <p:tag name="MH" val="20180222170033"/>
  <p:tag name="MH_LIBRARY" val="GRAPHIC"/>
  <p:tag name="MH_ORDER" val="文本框 14"/>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PLACING_PICTURE_USER_VIEWPORT" val="{&quot;height&quot;:4920,&quot;width&quot;:6985}"/>
</p:tagLst>
</file>

<file path=ppt/tags/tag21.xml><?xml version="1.0" encoding="utf-8"?>
<p:tagLst xmlns:p="http://schemas.openxmlformats.org/presentationml/2006/main">
  <p:tag name="MH" val="20180222170033"/>
  <p:tag name="MH_LIBRARY" val="GRAPHIC"/>
  <p:tag name="MH_ORDER" val="TextBox 11"/>
</p:tagLst>
</file>

<file path=ppt/tags/tag22.xml><?xml version="1.0" encoding="utf-8"?>
<p:tagLst xmlns:p="http://schemas.openxmlformats.org/presentationml/2006/main">
  <p:tag name="MH" val="20180222170033"/>
  <p:tag name="MH_LIBRARY" val="GRAPHIC"/>
  <p:tag name="MH_ORDER" val="Rectangle 12"/>
</p:tagLst>
</file>

<file path=ppt/tags/tag23.xml><?xml version="1.0" encoding="utf-8"?>
<p:tagLst xmlns:p="http://schemas.openxmlformats.org/presentationml/2006/main">
  <p:tag name="MH" val="20180222170033"/>
  <p:tag name="MH_LIBRARY" val="GRAPHIC"/>
  <p:tag name="MH_ORDER" val="文本框 14"/>
</p:tagLst>
</file>

<file path=ppt/tags/tag24.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25.xml><?xml version="1.0" encoding="utf-8"?>
<p:tagLst xmlns:p="http://schemas.openxmlformats.org/presentationml/2006/main">
  <p:tag name="KSO_WM_TEMPLATE_CATEGORY" val="diagram"/>
  <p:tag name="KSO_WM_TEMPLATE_INDEX" val="160564"/>
  <p:tag name="KSO_WM_UNIT_TYPE" val="n_h_f"/>
  <p:tag name="KSO_WM_UNIT_INDEX" val="1_2_2"/>
  <p:tag name="KSO_WM_UNIT_ID" val="259*n_h_f*1_2_2"/>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26.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27.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28.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29.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31.xml><?xml version="1.0" encoding="utf-8"?>
<p:tagLst xmlns:p="http://schemas.openxmlformats.org/presentationml/2006/main">
  <p:tag name="KSO_WM_TEMPLATE_CATEGORY" val="diagram"/>
  <p:tag name="KSO_WM_TEMPLATE_INDEX" val="160564"/>
  <p:tag name="KSO_WM_UNIT_TYPE" val="n_h_f"/>
  <p:tag name="KSO_WM_UNIT_INDEX" val="1_2_1"/>
  <p:tag name="KSO_WM_UNIT_ID" val="259*n_h_f*1_2_1"/>
  <p:tag name="KSO_WM_UNIT_CLEAR" val="1"/>
  <p:tag name="KSO_WM_UNIT_LAYERLEVEL" val="1_1_1"/>
  <p:tag name="KSO_WM_UNIT_VALUE" val="38"/>
  <p:tag name="KSO_WM_UNIT_HIGHLIGHT" val="0"/>
  <p:tag name="KSO_WM_UNIT_COMPATIBLE" val="0"/>
  <p:tag name="KSO_WM_UNIT_PRESET_TEXT" val="CONSECTETUR ADIPISICING ELIT"/>
  <p:tag name="KSO_WM_BEAUTIFY_FLAG" val="#wm#"/>
  <p:tag name="KSO_WM_DIAGRAM_GROUP_CODE" val="n1-1"/>
  <p:tag name="KSO_WM_TAG_VERSION" val="1.0"/>
</p:tagLst>
</file>

<file path=ppt/tags/tag32.xml><?xml version="1.0" encoding="utf-8"?>
<p:tagLst xmlns:p="http://schemas.openxmlformats.org/presentationml/2006/main">
  <p:tag name="MH" val="20180222170033"/>
  <p:tag name="MH_LIBRARY" val="GRAPHIC"/>
  <p:tag name="MH_ORDER" val="TextBox 11"/>
</p:tagLst>
</file>

<file path=ppt/tags/tag33.xml><?xml version="1.0" encoding="utf-8"?>
<p:tagLst xmlns:p="http://schemas.openxmlformats.org/presentationml/2006/main">
  <p:tag name="MH" val="20180222170033"/>
  <p:tag name="MH_LIBRARY" val="GRAPHIC"/>
  <p:tag name="MH_ORDER" val="Rectangle 12"/>
</p:tagLst>
</file>

<file path=ppt/tags/tag34.xml><?xml version="1.0" encoding="utf-8"?>
<p:tagLst xmlns:p="http://schemas.openxmlformats.org/presentationml/2006/main">
  <p:tag name="MH" val="20180222170033"/>
  <p:tag name="MH_LIBRARY" val="GRAPHIC"/>
  <p:tag name="MH_ORDER" val="文本框 14"/>
</p:tagLst>
</file>

<file path=ppt/tags/tag35.xml><?xml version="1.0" encoding="utf-8"?>
<p:tagLst xmlns:p="http://schemas.openxmlformats.org/presentationml/2006/main">
  <p:tag name="KSO_WM_UNIT_TABLE_BEAUTIFY" val="smartTable{36cd3308-7c9e-4750-8039-28737b537d7a}"/>
  <p:tag name="TABLE_ENDDRAG_ORIGIN_RECT" val="967*526"/>
  <p:tag name="TABLE_ENDDRAG_RECT" val="-4*87*967*526"/>
</p:tagLst>
</file>

<file path=ppt/tags/tag36.xml><?xml version="1.0" encoding="utf-8"?>
<p:tagLst xmlns:p="http://schemas.openxmlformats.org/presentationml/2006/main">
  <p:tag name="MH" val="20180222170033"/>
  <p:tag name="MH_LIBRARY" val="GRAPHIC"/>
  <p:tag name="MH_ORDER" val="TextBox 11"/>
</p:tagLst>
</file>

<file path=ppt/tags/tag37.xml><?xml version="1.0" encoding="utf-8"?>
<p:tagLst xmlns:p="http://schemas.openxmlformats.org/presentationml/2006/main">
  <p:tag name="MH" val="20180222170033"/>
  <p:tag name="MH_LIBRARY" val="GRAPHIC"/>
  <p:tag name="MH_ORDER" val="Rectangle 12"/>
</p:tagLst>
</file>

<file path=ppt/tags/tag38.xml><?xml version="1.0" encoding="utf-8"?>
<p:tagLst xmlns:p="http://schemas.openxmlformats.org/presentationml/2006/main">
  <p:tag name="MH" val="20180222170033"/>
  <p:tag name="MH_LIBRARY" val="GRAPHIC"/>
  <p:tag name="MH_ORDER" val="文本框 14"/>
</p:tagLst>
</file>

<file path=ppt/tags/tag39.xml><?xml version="1.0" encoding="utf-8"?>
<p:tagLst xmlns:p="http://schemas.openxmlformats.org/presentationml/2006/main">
  <p:tag name="KSO_WM_UNIT_TABLE_BEAUTIFY" val="smartTable{c699e58e-924d-46ed-ae86-5eee6d9f861b}"/>
  <p:tag name="TABLE_ENDDRAG_ORIGIN_RECT" val="916*426"/>
  <p:tag name="TABLE_ENDDRAG_RECT" val="28*151*916*42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TABLE_BEAUTIFY" val="smartTable{bd1bda2c-6131-45f3-a3e5-bc357643a621}"/>
  <p:tag name="TABLE_ENDDRAG_ORIGIN_RECT" val="908*453"/>
  <p:tag name="TABLE_ENDDRAG_RECT" val="37*83*908*453"/>
</p:tagLst>
</file>

<file path=ppt/tags/tag41.xml><?xml version="1.0" encoding="utf-8"?>
<p:tagLst xmlns:p="http://schemas.openxmlformats.org/presentationml/2006/main">
  <p:tag name="KSO_WM_UNIT_PLACING_PICTURE_USER_VIEWPORT" val="{&quot;height&quot;:912,&quot;width&quot;:6970}"/>
</p:tagLst>
</file>

<file path=ppt/tags/tag42.xml><?xml version="1.0" encoding="utf-8"?>
<p:tagLst xmlns:p="http://schemas.openxmlformats.org/presentationml/2006/main">
  <p:tag name="KSO_WM_UNIT_PLACING_PICTURE_USER_VIEWPORT" val="{&quot;height&quot;:6120,&quot;width&quot;:6960}"/>
</p:tagLst>
</file>

<file path=ppt/tags/tag43.xml><?xml version="1.0" encoding="utf-8"?>
<p:tagLst xmlns:p="http://schemas.openxmlformats.org/presentationml/2006/main">
  <p:tag name="COMMONDATA" val="eyJoZGlkIjoiZWVkZjFkYTY3ZmM2ZjljZjUxNGY4YTlhMWUzNDQ3MTQifQ=="/>
  <p:tag name="KSO_WPP_MARK_KEY" val="cf970ef6-e4aa-4288-a8f4-6117c5549388"/>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SUPEC 6020 全自动重金属分析系统">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1">
  <a:themeElements>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SUPEC 7000</Template>
  <TotalTime>0</TotalTime>
  <Words>14179</Words>
  <Application>WPS 演示</Application>
  <PresentationFormat>自定义</PresentationFormat>
  <Paragraphs>420</Paragraphs>
  <Slides>21</Slides>
  <Notes>2</Notes>
  <HiddenSlides>0</HiddenSlides>
  <MMClips>0</MMClips>
  <ScaleCrop>false</ScaleCrop>
  <HeadingPairs>
    <vt:vector size="8" baseType="variant">
      <vt:variant>
        <vt:lpstr>已用的字体</vt:lpstr>
      </vt:variant>
      <vt:variant>
        <vt:i4>26</vt:i4>
      </vt:variant>
      <vt:variant>
        <vt:lpstr>主题</vt:lpstr>
      </vt:variant>
      <vt:variant>
        <vt:i4>2</vt:i4>
      </vt:variant>
      <vt:variant>
        <vt:lpstr>嵌入 OLE 服务器</vt:lpstr>
      </vt:variant>
      <vt:variant>
        <vt:i4>2</vt:i4>
      </vt:variant>
      <vt:variant>
        <vt:lpstr>幻灯片标题</vt:lpstr>
      </vt:variant>
      <vt:variant>
        <vt:i4>21</vt:i4>
      </vt:variant>
    </vt:vector>
  </HeadingPairs>
  <TitlesOfParts>
    <vt:vector size="51" baseType="lpstr">
      <vt:lpstr>Arial</vt:lpstr>
      <vt:lpstr>宋体</vt:lpstr>
      <vt:lpstr>Wingdings</vt:lpstr>
      <vt:lpstr>微软雅黑</vt:lpstr>
      <vt:lpstr>Segoe UI</vt:lpstr>
      <vt:lpstr>Segoe UI Light</vt:lpstr>
      <vt:lpstr>微软雅黑 Light</vt:lpstr>
      <vt:lpstr>Arial</vt:lpstr>
      <vt:lpstr>Microsoft JhengHei</vt:lpstr>
      <vt:lpstr>Verdana</vt:lpstr>
      <vt:lpstr>Calibri</vt:lpstr>
      <vt:lpstr>Arial Black</vt:lpstr>
      <vt:lpstr>华文新魏</vt:lpstr>
      <vt:lpstr>Times New Roman</vt:lpstr>
      <vt:lpstr>Lucida Grande</vt:lpstr>
      <vt:lpstr>Gill Sans</vt:lpstr>
      <vt:lpstr>Gill Sans MT</vt:lpstr>
      <vt:lpstr>HarmonyOS Sans SC</vt:lpstr>
      <vt:lpstr>Segoe Print</vt:lpstr>
      <vt:lpstr>Arial Unicode MS</vt:lpstr>
      <vt:lpstr>Wingdings</vt:lpstr>
      <vt:lpstr>等线</vt:lpstr>
      <vt:lpstr>Times New Roman</vt:lpstr>
      <vt:lpstr>方正尚酷简体</vt:lpstr>
      <vt:lpstr>华文细黑</vt:lpstr>
      <vt:lpstr>华文行楷</vt:lpstr>
      <vt:lpstr>SUPEC 6020 全自动重金属分析系统</vt:lpstr>
      <vt:lpstr>1_主题1</vt:lpstr>
      <vt:lpstr>Word.Document.8</vt:lpstr>
      <vt:lpstr>Word.Document.8</vt:lpstr>
      <vt:lpstr>PowerPoint 演示文稿</vt:lpstr>
      <vt:lpstr>catalogue</vt:lpstr>
      <vt:lpstr>PowerPoint 演示文稿</vt:lpstr>
      <vt:lpstr>System composition diagram</vt:lpstr>
      <vt:lpstr>Protective type of ICP-MS SPEC Pro 7000</vt:lpstr>
      <vt:lpstr>Protective type of ICP-MS SPEC Pro 7000</vt:lpstr>
      <vt:lpstr>PowerPoint 演示文稿</vt:lpstr>
      <vt:lpstr>PowerPoint 演示文稿</vt:lpstr>
      <vt:lpstr>Protective type ICP-MS SPEC Pro 7000, host performance</vt:lpstr>
      <vt:lpstr>Protective ICP-MS SPEC Pro 7000, product features</vt:lpstr>
      <vt:lpstr>PowerPoint 演示文稿</vt:lpstr>
      <vt:lpstr>SPEC Pro 7000 Glove-box function</vt:lpstr>
      <vt:lpstr>PowerPoint 演示文稿</vt:lpstr>
      <vt:lpstr>PowerPoint 演示文稿</vt:lpstr>
      <vt:lpstr>PowerPoint 演示文稿</vt:lpstr>
      <vt:lpstr>PowerPoint 演示文稿</vt:lpstr>
      <vt:lpstr> Protective type ICP-MS application</vt:lpstr>
      <vt:lpstr>Model and application</vt:lpstr>
      <vt:lpstr>PowerPoint 演示文稿</vt:lpstr>
      <vt:lpstr> Application examples of protective ICP-MS in the nuclear industry and nuclear environment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zssee</dc:creator>
  <cp:lastModifiedBy>Kelly</cp:lastModifiedBy>
  <cp:revision>288</cp:revision>
  <dcterms:created xsi:type="dcterms:W3CDTF">2019-06-14T01:25:00Z</dcterms:created>
  <dcterms:modified xsi:type="dcterms:W3CDTF">2023-06-16T08:45:24Z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647430613C944EAA9577B28851C931B8</vt:lpwstr>
  </property>
  <property fmtid="{D5CDD505-2E9C-101B-9397-08002B2CF9AE}" pid="3" name="KSOProductBuildVer">
    <vt:lpwstr>2052-11.1.0.14309</vt:lpwstr>
  </property>
</Properties>
</file>